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0"/>
  </p:notesMasterIdLst>
  <p:sldIdLst>
    <p:sldId id="340" r:id="rId3"/>
    <p:sldId id="349" r:id="rId4"/>
    <p:sldId id="350" r:id="rId5"/>
    <p:sldId id="351" r:id="rId6"/>
    <p:sldId id="341" r:id="rId7"/>
    <p:sldId id="353" r:id="rId8"/>
    <p:sldId id="352" r:id="rId9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4023"/>
    <a:srgbClr val="9DDEE7"/>
    <a:srgbClr val="FFCC00"/>
    <a:srgbClr val="E4B224"/>
    <a:srgbClr val="DFDA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005" autoAdjust="0"/>
    <p:restoredTop sz="92800" autoAdjust="0"/>
  </p:normalViewPr>
  <p:slideViewPr>
    <p:cSldViewPr>
      <p:cViewPr varScale="1">
        <p:scale>
          <a:sx n="50" d="100"/>
          <a:sy n="50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4477762428912514E-2"/>
          <c:y val="0.10913341257135876"/>
          <c:w val="0.9033650340763717"/>
          <c:h val="0.73948446077844998"/>
        </c:manualLayout>
      </c:layout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Численность населения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Лист1!$A$2:$A$15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1.5</c:v>
                </c:pt>
                <c:pt idx="1">
                  <c:v>1.5</c:v>
                </c:pt>
                <c:pt idx="2">
                  <c:v>1.5</c:v>
                </c:pt>
                <c:pt idx="3">
                  <c:v>1.5</c:v>
                </c:pt>
                <c:pt idx="4">
                  <c:v>1.5</c:v>
                </c:pt>
                <c:pt idx="5">
                  <c:v>1.3</c:v>
                </c:pt>
                <c:pt idx="6">
                  <c:v>0.30000000000000032</c:v>
                </c:pt>
                <c:pt idx="7">
                  <c:v>0.30000000000000032</c:v>
                </c:pt>
                <c:pt idx="8">
                  <c:v>0.30000000000000032</c:v>
                </c:pt>
                <c:pt idx="9">
                  <c:v>0.18000000000000024</c:v>
                </c:pt>
                <c:pt idx="10">
                  <c:v>0.15000000000000024</c:v>
                </c:pt>
                <c:pt idx="11">
                  <c:v>0.15000000000000024</c:v>
                </c:pt>
                <c:pt idx="12">
                  <c:v>0.36000000000000032</c:v>
                </c:pt>
                <c:pt idx="13">
                  <c:v>0.16000000000000025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36F-4935-995C-6A016A411CA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Численность занятого населения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Лист1!$A$2:$A$15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Лист1!$C$2:$C$15</c:f>
              <c:numCache>
                <c:formatCode>General</c:formatCode>
                <c:ptCount val="14"/>
                <c:pt idx="0">
                  <c:v>5.9</c:v>
                </c:pt>
                <c:pt idx="1">
                  <c:v>-2.6</c:v>
                </c:pt>
                <c:pt idx="2">
                  <c:v>2.9</c:v>
                </c:pt>
                <c:pt idx="3">
                  <c:v>2.5</c:v>
                </c:pt>
                <c:pt idx="4">
                  <c:v>3.1</c:v>
                </c:pt>
                <c:pt idx="5">
                  <c:v>4.8</c:v>
                </c:pt>
                <c:pt idx="6">
                  <c:v>5.9</c:v>
                </c:pt>
                <c:pt idx="7">
                  <c:v>2.5</c:v>
                </c:pt>
                <c:pt idx="8">
                  <c:v>-0.30000000000000032</c:v>
                </c:pt>
                <c:pt idx="9">
                  <c:v>-2.12</c:v>
                </c:pt>
                <c:pt idx="10">
                  <c:v>4.18</c:v>
                </c:pt>
                <c:pt idx="11">
                  <c:v>-2</c:v>
                </c:pt>
                <c:pt idx="12">
                  <c:v>2.1800000000000002</c:v>
                </c:pt>
                <c:pt idx="13">
                  <c:v>1.21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36F-4935-995C-6A016A411CA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ВВП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Лист1!$A$2:$A$15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Лист1!$D$2:$D$15</c:f>
              <c:numCache>
                <c:formatCode>General</c:formatCode>
                <c:ptCount val="14"/>
                <c:pt idx="5">
                  <c:v>32.5</c:v>
                </c:pt>
                <c:pt idx="6">
                  <c:v>5.8</c:v>
                </c:pt>
                <c:pt idx="7">
                  <c:v>14</c:v>
                </c:pt>
                <c:pt idx="8">
                  <c:v>-1.1000000000000001</c:v>
                </c:pt>
                <c:pt idx="9">
                  <c:v>11.1</c:v>
                </c:pt>
                <c:pt idx="10">
                  <c:v>3.64</c:v>
                </c:pt>
                <c:pt idx="11">
                  <c:v>6</c:v>
                </c:pt>
                <c:pt idx="12">
                  <c:v>0.34000000000000058</c:v>
                </c:pt>
                <c:pt idx="13">
                  <c:v>4.8499999999999996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36F-4935-995C-6A016A411CA5}"/>
            </c:ext>
          </c:extLst>
        </c:ser>
        <c:ser>
          <c:idx val="4"/>
          <c:order val="3"/>
          <c:tx>
            <c:strRef>
              <c:f>Лист1!$F$1</c:f>
              <c:strCache>
                <c:ptCount val="1"/>
                <c:pt idx="0">
                  <c:v>ВЭД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Лист1!$A$2:$A$15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Лист1!$F$2:$F$15</c:f>
              <c:numCache>
                <c:formatCode>General</c:formatCode>
                <c:ptCount val="14"/>
                <c:pt idx="0">
                  <c:v>72.400000000000006</c:v>
                </c:pt>
                <c:pt idx="1">
                  <c:v>16.600000000000001</c:v>
                </c:pt>
                <c:pt idx="2">
                  <c:v>20.5</c:v>
                </c:pt>
                <c:pt idx="3">
                  <c:v>51.1</c:v>
                </c:pt>
                <c:pt idx="4">
                  <c:v>20.2</c:v>
                </c:pt>
                <c:pt idx="5">
                  <c:v>47.1</c:v>
                </c:pt>
                <c:pt idx="6">
                  <c:v>24.6</c:v>
                </c:pt>
                <c:pt idx="7">
                  <c:v>4.76</c:v>
                </c:pt>
                <c:pt idx="8">
                  <c:v>9.5</c:v>
                </c:pt>
                <c:pt idx="9">
                  <c:v>10.9</c:v>
                </c:pt>
                <c:pt idx="10">
                  <c:v>10.4</c:v>
                </c:pt>
                <c:pt idx="11">
                  <c:v>11.7</c:v>
                </c:pt>
                <c:pt idx="12">
                  <c:v>-12.65</c:v>
                </c:pt>
                <c:pt idx="13">
                  <c:v>10.54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536F-4935-995C-6A016A411CA5}"/>
            </c:ext>
          </c:extLst>
        </c:ser>
        <c:ser>
          <c:idx val="6"/>
          <c:order val="4"/>
          <c:tx>
            <c:strRef>
              <c:f>Лист1!$H$1</c:f>
              <c:strCache>
                <c:ptCount val="1"/>
                <c:pt idx="0">
                  <c:v>Собственные доходы бюджета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Лист1!$A$2:$A$15</c:f>
              <c:numCache>
                <c:formatCode>General</c:formatCode>
                <c:ptCount val="14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</c:numCache>
            </c:numRef>
          </c:cat>
          <c:val>
            <c:numRef>
              <c:f>Лист1!$H$2:$H$15</c:f>
              <c:numCache>
                <c:formatCode>General</c:formatCode>
                <c:ptCount val="14"/>
                <c:pt idx="0">
                  <c:v>44.3</c:v>
                </c:pt>
                <c:pt idx="1">
                  <c:v>18.2</c:v>
                </c:pt>
                <c:pt idx="2">
                  <c:v>15.5</c:v>
                </c:pt>
                <c:pt idx="3">
                  <c:v>44.3</c:v>
                </c:pt>
                <c:pt idx="4">
                  <c:v>34.200000000000003</c:v>
                </c:pt>
                <c:pt idx="5">
                  <c:v>29.6</c:v>
                </c:pt>
                <c:pt idx="6">
                  <c:v>6.6</c:v>
                </c:pt>
                <c:pt idx="7">
                  <c:v>27</c:v>
                </c:pt>
                <c:pt idx="8">
                  <c:v>9.1</c:v>
                </c:pt>
                <c:pt idx="9">
                  <c:v>0.59000000000000064</c:v>
                </c:pt>
                <c:pt idx="10">
                  <c:v>14.1</c:v>
                </c:pt>
                <c:pt idx="11">
                  <c:v>30.5</c:v>
                </c:pt>
                <c:pt idx="12">
                  <c:v>0.83000000000000063</c:v>
                </c:pt>
                <c:pt idx="13">
                  <c:v>-1.03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536F-4935-995C-6A016A411CA5}"/>
            </c:ext>
          </c:extLst>
        </c:ser>
        <c:dLbls/>
        <c:marker val="1"/>
        <c:axId val="64845312"/>
        <c:axId val="64846848"/>
      </c:lineChart>
      <c:catAx>
        <c:axId val="6484531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4846848"/>
        <c:crosses val="autoZero"/>
        <c:auto val="1"/>
        <c:lblAlgn val="ctr"/>
        <c:lblOffset val="100"/>
      </c:catAx>
      <c:valAx>
        <c:axId val="64846848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4845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7536398238910778E-2"/>
          <c:y val="0.87111163144646764"/>
          <c:w val="0.92473412639966313"/>
          <c:h val="0.12888836855353275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5D2F3-14C6-4435-9B2C-10FC6D7CC1BB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A2145-33D6-4FEC-B158-5D1DB57450A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03886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C57E0B-B28E-444D-871F-A3CD895A0F20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1416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2145-33D6-4FEC-B158-5D1DB57450A1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1933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blinds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531B-958B-4FA4-AD1C-329DFD574E2F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23.02.2020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F380-7F2E-43CF-8FA1-661399176ED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9851121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531B-958B-4FA4-AD1C-329DFD574E2F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23.02.2020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F380-7F2E-43CF-8FA1-661399176ED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76618912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531B-958B-4FA4-AD1C-329DFD574E2F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23.02.2020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F380-7F2E-43CF-8FA1-661399176ED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0220376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531B-958B-4FA4-AD1C-329DFD574E2F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23.02.2020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F380-7F2E-43CF-8FA1-661399176ED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4924848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531B-958B-4FA4-AD1C-329DFD574E2F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23.02.2020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F380-7F2E-43CF-8FA1-661399176ED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45875759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531B-958B-4FA4-AD1C-329DFD574E2F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23.02.2020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F380-7F2E-43CF-8FA1-661399176ED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38059268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531B-958B-4FA4-AD1C-329DFD574E2F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23.02.2020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F380-7F2E-43CF-8FA1-661399176ED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5432636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531B-958B-4FA4-AD1C-329DFD574E2F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23.02.2020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F380-7F2E-43CF-8FA1-661399176ED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9170920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blinds dir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531B-958B-4FA4-AD1C-329DFD574E2F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23.02.2020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F380-7F2E-43CF-8FA1-661399176ED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86441014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531B-958B-4FA4-AD1C-329DFD574E2F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23.02.2020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F380-7F2E-43CF-8FA1-661399176ED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8892438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6531B-958B-4FA4-AD1C-329DFD574E2F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23.02.2020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9F380-7F2E-43CF-8FA1-661399176ED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6586164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blinds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E46531B-958B-4FA4-AD1C-329DFD574E2F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23.02.2020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7D9F380-7F2E-43CF-8FA1-661399176ED8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9387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blinds dir="vert"/>
  </p:transition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4138" y="1071546"/>
            <a:ext cx="8329052" cy="8186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sz="2800" b="1" dirty="0" smtClean="0">
              <a:solidFill>
                <a:schemeClr val="accent1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  <a:p>
            <a:pPr lvl="0"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lvl="0"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lvl="0" algn="ctr"/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lvl="0"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lvl="0"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lvl="0" algn="ctr"/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lvl="0"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lvl="0"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lvl="0" algn="ctr"/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lvl="0"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lvl="0" algn="ctr"/>
            <a:endParaRPr lang="ru-RU" sz="2400" b="1" dirty="0">
              <a:solidFill>
                <a:schemeClr val="accent1">
                  <a:lumMod val="75000"/>
                </a:schemeClr>
              </a:solidFill>
              <a:latin typeface="Times New Roman"/>
              <a:ea typeface="Times New Roman"/>
            </a:endParaRPr>
          </a:p>
          <a:p>
            <a:pPr algn="r">
              <a:spcAft>
                <a:spcPts val="0"/>
              </a:spcAft>
            </a:pPr>
            <a:endParaRPr lang="ru-RU" b="1" dirty="0" smtClean="0">
              <a:latin typeface="Times New Roman"/>
              <a:ea typeface="Times New Roman"/>
            </a:endParaRPr>
          </a:p>
          <a:p>
            <a:pPr algn="r">
              <a:spcAft>
                <a:spcPts val="0"/>
              </a:spcAft>
            </a:pPr>
            <a:endParaRPr lang="ru-RU" b="1" dirty="0" smtClean="0">
              <a:latin typeface="Times New Roman"/>
              <a:ea typeface="Times New Roman"/>
            </a:endParaRPr>
          </a:p>
          <a:p>
            <a:pPr algn="r">
              <a:spcAft>
                <a:spcPts val="0"/>
              </a:spcAft>
            </a:pPr>
            <a:endParaRPr lang="ru-RU" b="1" dirty="0" smtClean="0">
              <a:latin typeface="Times New Roman"/>
              <a:ea typeface="Times New Roman"/>
            </a:endParaRPr>
          </a:p>
          <a:p>
            <a:pPr algn="r"/>
            <a:endParaRPr lang="ru-RU" dirty="0"/>
          </a:p>
          <a:p>
            <a:pPr lvl="0" algn="r"/>
            <a:endParaRPr lang="ru-RU" dirty="0"/>
          </a:p>
          <a:p>
            <a:pPr algn="r"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</a:rPr>
              <a:t>                   </a:t>
            </a:r>
          </a:p>
          <a:p>
            <a:pPr algn="r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r"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</a:endParaRPr>
          </a:p>
          <a:p>
            <a:pPr algn="r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r"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</a:endParaRPr>
          </a:p>
          <a:p>
            <a:pPr algn="r">
              <a:spcAft>
                <a:spcPts val="0"/>
              </a:spcAft>
            </a:pPr>
            <a:r>
              <a:rPr lang="ru-RU" sz="1400" b="1" dirty="0" smtClean="0">
                <a:latin typeface="Times New Roman"/>
                <a:ea typeface="Times New Roman"/>
              </a:rPr>
              <a:t>  </a:t>
            </a:r>
          </a:p>
          <a:p>
            <a:pPr algn="r"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</a:endParaRPr>
          </a:p>
          <a:p>
            <a:pPr algn="r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r">
              <a:spcAft>
                <a:spcPts val="0"/>
              </a:spcAft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spcAft>
                <a:spcPts val="0"/>
              </a:spcAft>
            </a:pPr>
            <a:endParaRPr lang="ru-RU" sz="1400" dirty="0" smtClean="0"/>
          </a:p>
        </p:txBody>
      </p:sp>
      <p:grpSp>
        <p:nvGrpSpPr>
          <p:cNvPr id="5" name="Группа 12"/>
          <p:cNvGrpSpPr/>
          <p:nvPr/>
        </p:nvGrpSpPr>
        <p:grpSpPr>
          <a:xfrm>
            <a:off x="3640982" y="3944595"/>
            <a:ext cx="1848905" cy="446562"/>
            <a:chOff x="2904400" y="1968485"/>
            <a:chExt cx="1848905" cy="446562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2904400" y="1968485"/>
              <a:ext cx="1848905" cy="319993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Прямоугольник 14"/>
            <p:cNvSpPr/>
            <p:nvPr/>
          </p:nvSpPr>
          <p:spPr>
            <a:xfrm>
              <a:off x="2904400" y="1968485"/>
              <a:ext cx="1848905" cy="4465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85344" rIns="85344" bIns="0" numCol="1" spcCol="1270" anchor="t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200" kern="1200" dirty="0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683568" y="260648"/>
            <a:ext cx="8136904" cy="928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2000" b="1" dirty="0" smtClean="0">
              <a:solidFill>
                <a:srgbClr val="4E67C8">
                  <a:lumMod val="75000"/>
                </a:srgbClr>
              </a:solidFill>
              <a:latin typeface="Times New Roman"/>
              <a:ea typeface="Times New Roman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2000" b="1" dirty="0">
              <a:solidFill>
                <a:srgbClr val="4E67C8">
                  <a:lumMod val="75000"/>
                </a:srgbClr>
              </a:solidFill>
              <a:latin typeface="Times New Roman"/>
              <a:ea typeface="Times New Roman"/>
              <a:cs typeface="Times New Roman"/>
            </a:endParaRPr>
          </a:p>
        </p:txBody>
      </p:sp>
      <p:graphicFrame>
        <p:nvGraphicFramePr>
          <p:cNvPr id="9" name="Диаграмма 8"/>
          <p:cNvGraphicFramePr/>
          <p:nvPr>
            <p:extLst/>
          </p:nvPr>
        </p:nvGraphicFramePr>
        <p:xfrm>
          <a:off x="285720" y="1857364"/>
          <a:ext cx="8215370" cy="3929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Прямоугольник 9"/>
          <p:cNvSpPr/>
          <p:nvPr/>
        </p:nvSpPr>
        <p:spPr>
          <a:xfrm flipH="1">
            <a:off x="357158" y="285728"/>
            <a:ext cx="8429684" cy="1153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3200" b="1" dirty="0" smtClean="0">
              <a:solidFill>
                <a:schemeClr val="accent6">
                  <a:lumMod val="75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3200" b="1" dirty="0" smtClean="0">
              <a:solidFill>
                <a:schemeClr val="accent6">
                  <a:lumMod val="75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3200" b="1" dirty="0" smtClean="0">
              <a:solidFill>
                <a:schemeClr val="accent6">
                  <a:lumMod val="75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3200" b="1" dirty="0" smtClean="0">
              <a:solidFill>
                <a:schemeClr val="accent6">
                  <a:lumMod val="75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lvl="0" algn="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                                                    </a:t>
            </a:r>
          </a:p>
          <a:p>
            <a:pPr lvl="0" algn="r">
              <a:lnSpc>
                <a:spcPct val="115000"/>
              </a:lnSpc>
              <a:spcAft>
                <a:spcPts val="1000"/>
              </a:spcAft>
            </a:pPr>
            <a:endParaRPr lang="ru-RU" sz="2800" b="1" dirty="0" smtClean="0">
              <a:solidFill>
                <a:schemeClr val="tx2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lvl="0" algn="r">
              <a:lnSpc>
                <a:spcPct val="115000"/>
              </a:lnSpc>
              <a:spcAft>
                <a:spcPts val="1000"/>
              </a:spcAft>
            </a:pP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lvl="0" algn="r">
              <a:lnSpc>
                <a:spcPct val="115000"/>
              </a:lnSpc>
              <a:spcAft>
                <a:spcPts val="1000"/>
              </a:spcAft>
            </a:pP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lvl="0" algn="r">
              <a:lnSpc>
                <a:spcPct val="115000"/>
              </a:lnSpc>
              <a:spcAft>
                <a:spcPts val="1000"/>
              </a:spcAft>
            </a:pPr>
            <a:endParaRPr lang="ru-RU" sz="2400" b="1" dirty="0" smtClean="0">
              <a:solidFill>
                <a:schemeClr val="tx2">
                  <a:lumMod val="50000"/>
                </a:schemeClr>
              </a:solidFill>
              <a:latin typeface="Times New Roman"/>
              <a:ea typeface="Times New Roman"/>
              <a:cs typeface="Times New Roman"/>
            </a:endParaRPr>
          </a:p>
          <a:p>
            <a:pPr lvl="0" algn="r">
              <a:lnSpc>
                <a:spcPct val="115000"/>
              </a:lnSpc>
              <a:spcAft>
                <a:spcPts val="1000"/>
              </a:spcAft>
            </a:pP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Шатипа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</a:rPr>
              <a:t> Х.К.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2800" b="1" dirty="0" smtClean="0">
              <a:solidFill>
                <a:schemeClr val="accent6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2800" b="1" dirty="0" smtClean="0">
              <a:solidFill>
                <a:schemeClr val="accent6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2800" b="1" dirty="0" smtClean="0">
              <a:solidFill>
                <a:schemeClr val="accent6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                            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2800" b="1" dirty="0" smtClean="0">
              <a:solidFill>
                <a:schemeClr val="accent6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endParaRPr lang="ru-RU" sz="2800" b="1" dirty="0" smtClean="0">
              <a:solidFill>
                <a:schemeClr val="accent6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  <a:latin typeface="Times New Roman"/>
                <a:cs typeface="Times New Roman"/>
              </a:rPr>
              <a:t>                                                                  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/>
                <a:cs typeface="Times New Roman"/>
              </a:rPr>
              <a:t>                                                                                   </a:t>
            </a:r>
          </a:p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ru-RU" sz="2000" b="1" dirty="0" smtClean="0">
                <a:solidFill>
                  <a:schemeClr val="tx2">
                    <a:lumMod val="50000"/>
                  </a:schemeClr>
                </a:solidFill>
                <a:latin typeface="Times New Roman"/>
                <a:cs typeface="Times New Roman"/>
              </a:rPr>
              <a:t>                                                            </a:t>
            </a:r>
            <a:endParaRPr lang="ru-RU" sz="2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79049"/>
            <a:ext cx="75608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ИНСТИТУЦИОНАЛЬНЫЕ  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АСПЕКТЫ  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ПЛАНИРОВАНИЯ  </a:t>
            </a:r>
            <a:r>
              <a:rPr lang="ru-RU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  НАЦИОНАЛЬНОЙ  </a:t>
            </a:r>
            <a:r>
              <a:rPr lang="ru-RU" sz="2800" b="1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ЭКОНОМИКИ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8676344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/>
          </p:nvPr>
        </p:nvGraphicFramePr>
        <p:xfrm>
          <a:off x="226005" y="764705"/>
          <a:ext cx="8424936" cy="57897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289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0349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4298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Показатели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2009-2013 гг.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tx1"/>
                          </a:solidFill>
                        </a:rPr>
                        <a:t>2014-2018 гг.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29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Численность населения,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2,17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0,83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10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Числен.</a:t>
                      </a:r>
                      <a:r>
                        <a:rPr lang="ru-RU" sz="18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 занятых в эк</a:t>
                      </a: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ономике, чел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+4933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+2266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781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Численность занятых в частном</a:t>
                      </a:r>
                      <a:r>
                        <a:rPr lang="ru-RU" sz="18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 секторе, чел</a:t>
                      </a:r>
                      <a:endParaRPr lang="ru-RU" sz="18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+2286</a:t>
                      </a:r>
                      <a:endParaRPr lang="ru-RU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-471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4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Среднемесячная зарплата, руб.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+4472,4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+874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29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Всего инвестиции,</a:t>
                      </a:r>
                      <a:r>
                        <a:rPr lang="ru-RU" sz="18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 млрд. руб.</a:t>
                      </a:r>
                      <a:endParaRPr lang="ru-RU" sz="18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18,5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22,0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29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Всего </a:t>
                      </a:r>
                      <a:r>
                        <a:rPr lang="ru-RU" sz="1800" b="1" dirty="0" err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фин</a:t>
                      </a: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 . помощь,  млрд. руб.</a:t>
                      </a:r>
                      <a:endParaRPr lang="ru-RU" sz="18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23,16 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23,23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29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ВВП,</a:t>
                      </a:r>
                      <a:r>
                        <a:rPr lang="ru-RU" sz="18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 %</a:t>
                      </a:r>
                      <a:endParaRPr lang="ru-RU" sz="18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58,2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15,67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703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ВТО, %</a:t>
                      </a:r>
                      <a:endParaRPr lang="ru-RU" sz="18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110,3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19,0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429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Доходы Госбюджета,</a:t>
                      </a:r>
                      <a:r>
                        <a:rPr lang="ru-RU" sz="18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 %</a:t>
                      </a:r>
                      <a:endParaRPr lang="ru-RU" sz="18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75,3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9,5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508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Собственные </a:t>
                      </a: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доходы, %</a:t>
                      </a:r>
                      <a:endParaRPr lang="ru-RU" sz="18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91,6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47,1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371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Объем промышленной  </a:t>
                      </a: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продукций, %</a:t>
                      </a:r>
                      <a:endParaRPr lang="ru-RU" sz="18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121,5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61,6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355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Розничный </a:t>
                      </a:r>
                      <a:r>
                        <a:rPr lang="ru-RU" sz="18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товарооборот, </a:t>
                      </a:r>
                      <a:r>
                        <a:rPr lang="ru-RU" sz="18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82,4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55,2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0" y="0"/>
            <a:ext cx="8928992" cy="762400"/>
          </a:xfrm>
          <a:prstGeom prst="round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основных </a:t>
            </a:r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показателей в РА 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6840721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1762950553"/>
              </p:ext>
            </p:extLst>
          </p:nvPr>
        </p:nvGraphicFramePr>
        <p:xfrm>
          <a:off x="142844" y="714356"/>
          <a:ext cx="8786147" cy="58579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62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130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080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0881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9825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80026"/>
                          </a:solidFill>
                        </a:rPr>
                        <a:t>Показатели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rgbClr val="C80026"/>
                          </a:solidFill>
                        </a:rPr>
                        <a:t>2004-2008 гг.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rgbClr val="C80026"/>
                          </a:solidFill>
                        </a:rPr>
                        <a:t>2009-2013</a:t>
                      </a:r>
                      <a:r>
                        <a:rPr lang="ru-RU" sz="1800" baseline="0" dirty="0" smtClean="0">
                          <a:solidFill>
                            <a:srgbClr val="C80026"/>
                          </a:solidFill>
                        </a:rPr>
                        <a:t> </a:t>
                      </a:r>
                      <a:r>
                        <a:rPr lang="ru-RU" sz="1800" dirty="0" smtClean="0">
                          <a:solidFill>
                            <a:srgbClr val="C80026"/>
                          </a:solidFill>
                        </a:rPr>
                        <a:t>гг.</a:t>
                      </a:r>
                      <a:endParaRPr lang="ru-RU" sz="1800" dirty="0">
                        <a:solidFill>
                          <a:srgbClr val="C80026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rgbClr val="C80026"/>
                          </a:solidFill>
                        </a:rPr>
                        <a:t>2014-2018 гг.</a:t>
                      </a:r>
                      <a:endParaRPr lang="ru-RU" sz="1800" dirty="0">
                        <a:solidFill>
                          <a:srgbClr val="C80026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4456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Численность занятых в экономике, чел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2854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C00000"/>
                          </a:solidFill>
                        </a:rPr>
                        <a:t>4933</a:t>
                      </a:r>
                      <a:endParaRPr lang="ru-RU" sz="2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2266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4456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Численность занятых в частном</a:t>
                      </a:r>
                      <a:r>
                        <a:rPr lang="ru-RU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 секторе, чел</a:t>
                      </a:r>
                      <a:endParaRPr lang="ru-RU" sz="2000" b="1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3790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2286</a:t>
                      </a:r>
                      <a:endParaRPr lang="ru-RU" sz="20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-471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4456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Среднемесячная заработная плата, руб.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2528,2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4472,4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874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3060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Доходы ГБ</a:t>
                      </a:r>
                      <a:r>
                        <a:rPr lang="ru-RU" sz="2000" b="1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  млрд. руб.</a:t>
                      </a:r>
                      <a:endParaRPr lang="ru-RU" sz="2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1,3</a:t>
                      </a:r>
                      <a:endParaRPr lang="ru-RU" sz="20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3,1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0,79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517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Численность населения,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6,13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2,17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0,83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517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ВТО, %</a:t>
                      </a:r>
                      <a:endParaRPr lang="ru-RU" sz="2000" b="1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266,1</a:t>
                      </a:r>
                      <a:endParaRPr lang="ru-RU" sz="2000" dirty="0">
                        <a:solidFill>
                          <a:srgbClr val="C00000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110,3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19,0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334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Объем промышленной  </a:t>
                      </a:r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продукций, %</a:t>
                      </a:r>
                      <a:endParaRPr lang="ru-RU" sz="20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73</a:t>
                      </a:r>
                      <a:endParaRPr lang="ru-RU" sz="20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121,5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61,6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805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Розничный </a:t>
                      </a:r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товарооборот, %</a:t>
                      </a:r>
                      <a:endParaRPr lang="ru-RU" sz="20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453,5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82,4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55,2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311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Объем платных </a:t>
                      </a:r>
                      <a:r>
                        <a:rPr lang="ru-RU" sz="2000" b="1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услуг, %</a:t>
                      </a:r>
                      <a:endParaRPr lang="ru-RU" sz="2000" b="1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275,7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62,8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19,5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0" y="116632"/>
            <a:ext cx="8928992" cy="526286"/>
          </a:xfrm>
          <a:prstGeom prst="round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основных показателей</a:t>
            </a:r>
          </a:p>
          <a:p>
            <a:pPr algn="ctr"/>
            <a:r>
              <a:rPr lang="ru-RU" sz="4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8253517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/>
          </p:nvPr>
        </p:nvGraphicFramePr>
        <p:xfrm>
          <a:off x="179512" y="638571"/>
          <a:ext cx="8784975" cy="6046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19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145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1216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4215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80026"/>
                          </a:solidFill>
                        </a:rPr>
                        <a:t>Показатели</a:t>
                      </a:r>
                      <a:r>
                        <a:rPr lang="ru-RU" sz="1400" baseline="0" dirty="0" smtClean="0">
                          <a:solidFill>
                            <a:srgbClr val="C80026"/>
                          </a:solidFill>
                        </a:rPr>
                        <a:t> </a:t>
                      </a:r>
                      <a:endParaRPr lang="ru-RU" sz="1400" dirty="0" smtClean="0">
                        <a:solidFill>
                          <a:srgbClr val="C80026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80026"/>
                          </a:solidFill>
                        </a:rPr>
                        <a:t>2003</a:t>
                      </a:r>
                      <a:r>
                        <a:rPr lang="ru-RU" sz="1400" baseline="0" dirty="0" smtClean="0">
                          <a:solidFill>
                            <a:srgbClr val="C80026"/>
                          </a:solidFill>
                        </a:rPr>
                        <a:t> г.</a:t>
                      </a:r>
                      <a:endParaRPr lang="ru-RU" sz="1400" dirty="0" smtClean="0">
                        <a:solidFill>
                          <a:srgbClr val="C80026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80026"/>
                          </a:solidFill>
                        </a:rPr>
                        <a:t>2008 г.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80026"/>
                          </a:solidFill>
                        </a:rPr>
                        <a:t>2013 г.</a:t>
                      </a:r>
                      <a:endParaRPr lang="ru-RU" sz="1400" dirty="0">
                        <a:solidFill>
                          <a:srgbClr val="C80026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80026"/>
                          </a:solidFill>
                        </a:rPr>
                        <a:t>2018</a:t>
                      </a:r>
                      <a:r>
                        <a:rPr lang="ru-RU" sz="1400" baseline="0" dirty="0" smtClean="0">
                          <a:solidFill>
                            <a:srgbClr val="C80026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C80026"/>
                          </a:solidFill>
                        </a:rPr>
                        <a:t>г.</a:t>
                      </a:r>
                      <a:endParaRPr lang="ru-RU" sz="1400" dirty="0">
                        <a:solidFill>
                          <a:srgbClr val="C80026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0682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Выработка электроэнергии,</a:t>
                      </a:r>
                      <a:r>
                        <a:rPr lang="ru-RU" sz="18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 </a:t>
                      </a:r>
                    </a:p>
                    <a:p>
                      <a:pPr algn="l"/>
                      <a:r>
                        <a:rPr lang="ru-RU" sz="18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 млн. кВт/час</a:t>
                      </a:r>
                      <a:endParaRPr lang="ru-RU" sz="1800" dirty="0" smtClean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3419,8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3679,4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3924,4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4741,1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3946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Деловая древесина, тыс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.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lang="ru-RU" sz="1800" baseline="300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41,4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13,8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13,3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13,3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5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Пиломатериалы, 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kumimoji="0" lang="ru-RU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Calibri"/>
                          <a:cs typeface="Times New Roman"/>
                        </a:rPr>
                        <a:t>3486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9418,6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7968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7071,8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Паркет, тыс.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м</a:t>
                      </a:r>
                      <a:r>
                        <a:rPr lang="ru-RU" sz="1800" baseline="300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C0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10,9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8,1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1,5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0169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Табачные изделия, млн. шт.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82,9</a:t>
                      </a:r>
                      <a:endParaRPr lang="ru-RU" sz="1800" dirty="0">
                        <a:solidFill>
                          <a:srgbClr val="C00000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1,3</a:t>
                      </a:r>
                      <a:endParaRPr lang="ru-RU" sz="1800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23,9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182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Известь, т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 </a:t>
                      </a:r>
                      <a:endParaRPr lang="ru-RU" sz="1800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84,5</a:t>
                      </a:r>
                      <a:endParaRPr lang="ru-RU" sz="1800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138,5</a:t>
                      </a:r>
                      <a:endParaRPr lang="ru-RU" sz="18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2,8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18,9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27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Щебень</a:t>
                      </a:r>
                      <a:r>
                        <a:rPr lang="ru-RU" sz="1800" baseline="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 тыс.</a:t>
                      </a:r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 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kumimoji="0" lang="ru-RU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30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43,6</a:t>
                      </a:r>
                      <a:endParaRPr lang="ru-RU" sz="1800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FF0000"/>
                          </a:solidFill>
                        </a:rPr>
                        <a:t>87,3</a:t>
                      </a:r>
                      <a:endParaRPr lang="ru-RU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18,4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0215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Хлеб, т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5677,1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6365,6</a:t>
                      </a:r>
                      <a:endParaRPr lang="ru-RU" sz="1800" dirty="0">
                        <a:solidFill>
                          <a:srgbClr val="C00000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6302,3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3712,4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48299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Рыботовары, т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705,4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932,4</a:t>
                      </a:r>
                      <a:endParaRPr lang="ru-RU" sz="1800" dirty="0">
                        <a:solidFill>
                          <a:srgbClr val="FF0000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534,2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840,0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8299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Чай, т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695,2</a:t>
                      </a:r>
                      <a:endParaRPr lang="ru-RU" sz="1800" dirty="0">
                        <a:solidFill>
                          <a:srgbClr val="C00000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20,7</a:t>
                      </a:r>
                      <a:endParaRPr lang="ru-RU" sz="1800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ru-RU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51028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Вино, тыс. дал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92,4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292,2</a:t>
                      </a:r>
                      <a:endParaRPr lang="ru-RU" sz="1800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1455,2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2289,4</a:t>
                      </a:r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2756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Пиво, тыс. дал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60,2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38,1</a:t>
                      </a:r>
                      <a:endParaRPr lang="ru-RU" sz="1800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79,4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225,0</a:t>
                      </a:r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92595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Минер вода, тыс. дал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18,8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42,8</a:t>
                      </a:r>
                      <a:endParaRPr lang="ru-RU" sz="1800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154,1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310,1</a:t>
                      </a:r>
                      <a:endParaRPr lang="ru-RU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7582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" pitchFamily="18" charset="0"/>
                        </a:rPr>
                        <a:t>Комбикорм, т</a:t>
                      </a:r>
                      <a:endParaRPr lang="ru-RU" sz="1800" dirty="0">
                        <a:solidFill>
                          <a:schemeClr val="bg2">
                            <a:lumMod val="25000"/>
                          </a:schemeClr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  <a:latin typeface="Cambria" pitchFamily="18" charset="0"/>
                        </a:rPr>
                        <a:t>747</a:t>
                      </a:r>
                      <a:endParaRPr lang="ru-RU" sz="1800" dirty="0">
                        <a:solidFill>
                          <a:srgbClr val="C00000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647,4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18,0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3,0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0" y="90218"/>
            <a:ext cx="9036496" cy="540060"/>
          </a:xfrm>
          <a:prstGeom prst="roundRect">
            <a:avLst/>
          </a:prstGeom>
          <a:solidFill>
            <a:schemeClr val="bg2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Производство  промышленной  продукции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2887567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395536" y="116632"/>
            <a:ext cx="8424936" cy="108012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Wingdings" pitchFamily="2" charset="2"/>
              <a:buChar char="Ø"/>
            </a:pPr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Font typeface="Wingdings" pitchFamily="2" charset="2"/>
              <a:buChar char="Ø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Концепции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социально-экономического развития</a:t>
            </a:r>
          </a:p>
          <a:p>
            <a:pPr marL="342900" indent="-342900" algn="ctr">
              <a:buFont typeface="Wingdings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Послании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РА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Font typeface="Wingdings" pitchFamily="2" charset="2"/>
              <a:buChar char="Ø"/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Прогноза социально-экономического развития (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Стратегия)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Ст.4п.3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95536" y="1482504"/>
            <a:ext cx="8424936" cy="104771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 ПРОГРАММА </a:t>
            </a:r>
            <a:r>
              <a:rPr lang="ru-RU" sz="2400" b="1" dirty="0" smtClean="0">
                <a:solidFill>
                  <a:srgbClr val="F1412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СОЦИАЛЬНО-ЭКОНОМИЧЕСКОГО РАЗВИТИЯ РА  </a:t>
            </a:r>
            <a:r>
              <a:rPr lang="ru-RU" sz="2000" b="1" dirty="0" smtClean="0">
                <a:solidFill>
                  <a:srgbClr val="F1412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(СРЕДНЕСРОЧНАЯ)  </a:t>
            </a:r>
            <a:r>
              <a:rPr lang="ru-RU" sz="2400" b="1" dirty="0" smtClean="0">
                <a:solidFill>
                  <a:srgbClr val="F14124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Ст4п5</a:t>
            </a:r>
          </a:p>
          <a:p>
            <a:pPr algn="just"/>
            <a:endParaRPr lang="ru-RU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Стрелка вниз 21"/>
          <p:cNvSpPr/>
          <p:nvPr/>
        </p:nvSpPr>
        <p:spPr>
          <a:xfrm>
            <a:off x="3857620" y="1214422"/>
            <a:ext cx="864096" cy="359186"/>
          </a:xfrm>
          <a:prstGeom prst="down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57158" y="2857496"/>
            <a:ext cx="8572560" cy="3714776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ctr"/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8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Министерство экономики 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разрабатывает и в установленном порядке и представляет на рассмотрение КМ РА  программы социально-экономического развития РА на среднесрочную перспективу</a:t>
            </a: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Положение о Министерстве экономики, ст9п9)</a:t>
            </a:r>
          </a:p>
          <a:p>
            <a:pPr marL="285750" indent="-285750" algn="just">
              <a:lnSpc>
                <a:spcPct val="115000"/>
              </a:lnSpc>
              <a:spcAft>
                <a:spcPts val="0"/>
              </a:spcAft>
              <a:buFont typeface="Wingdings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Президент «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утверждает программы в области государственного, экономического, социального, культурного и национального развития»</a:t>
            </a:r>
            <a:r>
              <a:rPr lang="ru-RU" sz="2000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(Конституция РА, ст53п9)</a:t>
            </a:r>
          </a:p>
          <a:p>
            <a:pPr marL="285750" indent="-285750" algn="just">
              <a:lnSpc>
                <a:spcPct val="115000"/>
              </a:lnSpc>
              <a:buFont typeface="Wingdings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Макет государственной программы  (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Стратегия, стр.261-262)  </a:t>
            </a:r>
          </a:p>
          <a:p>
            <a:pPr marL="285750" indent="-285750">
              <a:lnSpc>
                <a:spcPct val="115000"/>
              </a:lnSpc>
              <a:spcAft>
                <a:spcPts val="0"/>
              </a:spcAft>
            </a:pPr>
            <a:endParaRPr 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lnSpc>
                <a:spcPct val="115000"/>
              </a:lnSpc>
              <a:spcAft>
                <a:spcPts val="0"/>
              </a:spcAft>
            </a:pPr>
            <a:endParaRPr lang="ru-RU" sz="2000" dirty="0" smtClean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3857620" y="2530218"/>
            <a:ext cx="864096" cy="355824"/>
          </a:xfrm>
          <a:prstGeom prst="down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662046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616" y="74871"/>
            <a:ext cx="8678768" cy="569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ru-RU" sz="2400" dirty="0" smtClean="0">
                <a:solidFill>
                  <a:srgbClr val="C00000"/>
                </a:solidFill>
              </a:rPr>
              <a:t>АДМИНИСТРАЦИИ  РОСТА     (ПРИМЕРЫ)</a:t>
            </a:r>
            <a:r>
              <a:rPr lang="ru-RU" sz="1200" dirty="0" smtClean="0">
                <a:solidFill>
                  <a:srgbClr val="FF0000"/>
                </a:solidFill>
              </a:rPr>
              <a:t/>
            </a:r>
            <a:br>
              <a:rPr lang="ru-RU" sz="1200" dirty="0" smtClean="0">
                <a:solidFill>
                  <a:srgbClr val="FF0000"/>
                </a:solidFill>
              </a:rPr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/>
            </a:r>
            <a:br>
              <a:rPr lang="ru-RU" sz="1200" dirty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/>
            </a:r>
            <a:br>
              <a:rPr lang="ru-RU" sz="1200" dirty="0"/>
            </a:b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/>
              <a:t/>
            </a:r>
            <a:br>
              <a:rPr lang="ru-RU" sz="1200" dirty="0"/>
            </a:br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/>
          </p:nvPr>
        </p:nvGraphicFramePr>
        <p:xfrm>
          <a:off x="107504" y="643871"/>
          <a:ext cx="8928992" cy="61652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79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910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862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Страна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Цель,</a:t>
                      </a:r>
                      <a:r>
                        <a:rPr lang="ru-RU" sz="2000" baseline="0" dirty="0" smtClean="0"/>
                        <a:t> задачи</a:t>
                      </a:r>
                      <a:endParaRPr lang="ru-RU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93337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Япония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1955-2001 гг.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Агентство экономического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 планирования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ru-RU" sz="1800" b="1" dirty="0" smtClean="0">
                          <a:solidFill>
                            <a:schemeClr val="tx2"/>
                          </a:solidFill>
                        </a:rPr>
                        <a:t>Координация экономической политики и планирования: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800" b="1" dirty="0" smtClean="0">
                          <a:solidFill>
                            <a:schemeClr val="tx2"/>
                          </a:solidFill>
                        </a:rPr>
                        <a:t>Пятилетний план </a:t>
                      </a:r>
                      <a:r>
                        <a:rPr lang="ru-RU" sz="1800" b="1" dirty="0" err="1" smtClean="0">
                          <a:solidFill>
                            <a:schemeClr val="tx2"/>
                          </a:solidFill>
                        </a:rPr>
                        <a:t>самоподдержки</a:t>
                      </a:r>
                      <a:r>
                        <a:rPr lang="ru-RU" sz="1800" b="1" dirty="0" smtClean="0">
                          <a:solidFill>
                            <a:schemeClr val="tx2"/>
                          </a:solidFill>
                        </a:rPr>
                        <a:t> экономики 1956-1960 гг.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800" b="1" dirty="0" smtClean="0">
                          <a:solidFill>
                            <a:schemeClr val="tx2"/>
                          </a:solidFill>
                        </a:rPr>
                        <a:t>Новый экономический</a:t>
                      </a:r>
                      <a:r>
                        <a:rPr lang="ru-RU" sz="1800" b="1" baseline="0" dirty="0" smtClean="0">
                          <a:solidFill>
                            <a:schemeClr val="tx2"/>
                          </a:solidFill>
                        </a:rPr>
                        <a:t> план  1958-1962 гг.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800" b="1" baseline="0" dirty="0" smtClean="0">
                          <a:solidFill>
                            <a:schemeClr val="tx2"/>
                          </a:solidFill>
                        </a:rPr>
                        <a:t>План удвоения национального дохода 1961-1970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58599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Южная Корея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1961-1994 гг.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Экономический совет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по планированию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/>
                          </a:solidFill>
                        </a:rPr>
                        <a:t>Проведение экономических реформ</a:t>
                      </a:r>
                    </a:p>
                    <a:p>
                      <a:r>
                        <a:rPr lang="ru-RU" sz="1800" b="1" dirty="0" smtClean="0">
                          <a:solidFill>
                            <a:schemeClr val="tx2"/>
                          </a:solidFill>
                        </a:rPr>
                        <a:t>Разработка планов 1962-1966, 1967-1971, 1972-1976, 1977-1981 гг.</a:t>
                      </a:r>
                    </a:p>
                    <a:p>
                      <a:r>
                        <a:rPr lang="ru-RU" sz="1800" b="1" dirty="0" smtClean="0">
                          <a:solidFill>
                            <a:schemeClr val="tx2"/>
                          </a:solidFill>
                        </a:rPr>
                        <a:t>Надзор за распределением и исполнением бюджета </a:t>
                      </a:r>
                      <a:endParaRPr lang="ru-RU" sz="18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61522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Китай </a:t>
                      </a:r>
                      <a:r>
                        <a:rPr lang="ru-RU" sz="20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800" b="1" baseline="0" dirty="0" smtClean="0">
                          <a:solidFill>
                            <a:srgbClr val="C00000"/>
                          </a:solidFill>
                        </a:rPr>
                        <a:t>(с 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1978 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по </a:t>
                      </a:r>
                      <a:r>
                        <a:rPr kumimoji="0" lang="ru-RU" sz="18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Национальная комиссия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по развитию и реформам</a:t>
                      </a:r>
                      <a:r>
                        <a:rPr lang="ru-RU" sz="140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2"/>
                          </a:solidFill>
                        </a:rPr>
                        <a:t>Основная задача подготовка</a:t>
                      </a:r>
                    </a:p>
                    <a:p>
                      <a:r>
                        <a:rPr lang="ru-RU" sz="2000" b="1" dirty="0" smtClean="0">
                          <a:solidFill>
                            <a:schemeClr val="tx2"/>
                          </a:solidFill>
                        </a:rPr>
                        <a:t>пятилетних планов</a:t>
                      </a:r>
                      <a:endParaRPr lang="ru-RU" sz="20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27743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Италия</a:t>
                      </a:r>
                      <a:r>
                        <a:rPr lang="ru-RU" sz="20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2000" baseline="0" dirty="0" smtClean="0">
                          <a:solidFill>
                            <a:srgbClr val="C00000"/>
                          </a:solidFill>
                        </a:rPr>
                        <a:t>(с</a:t>
                      </a:r>
                      <a:r>
                        <a:rPr lang="ru-RU" sz="1600" dirty="0" smtClean="0">
                          <a:solidFill>
                            <a:srgbClr val="C00000"/>
                          </a:solidFill>
                        </a:rPr>
                        <a:t>1967 по </a:t>
                      </a:r>
                      <a:r>
                        <a:rPr lang="ru-RU" sz="1600" dirty="0" err="1" smtClean="0">
                          <a:solidFill>
                            <a:srgbClr val="C00000"/>
                          </a:solidFill>
                        </a:rPr>
                        <a:t>нв</a:t>
                      </a:r>
                      <a:r>
                        <a:rPr lang="ru-RU" sz="1600" dirty="0" smtClean="0">
                          <a:solidFill>
                            <a:srgbClr val="C00000"/>
                          </a:solidFill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Межминистерский комитет по экономическому планированию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2"/>
                          </a:solidFill>
                        </a:rPr>
                        <a:t>Подготовка национальных принципов экономической политики;</a:t>
                      </a:r>
                      <a:r>
                        <a:rPr lang="ru-RU" sz="2000" b="1" baseline="0" dirty="0" smtClean="0">
                          <a:solidFill>
                            <a:schemeClr val="tx2"/>
                          </a:solidFill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chemeClr val="tx2"/>
                          </a:solidFill>
                        </a:rPr>
                        <a:t>Изучение общей экономической ситуации; Координация</a:t>
                      </a:r>
                      <a:r>
                        <a:rPr lang="ru-RU" sz="2000" b="1" baseline="0" dirty="0" smtClean="0">
                          <a:solidFill>
                            <a:schemeClr val="tx2"/>
                          </a:solidFill>
                        </a:rPr>
                        <a:t> секторальных направлений</a:t>
                      </a:r>
                      <a:endParaRPr lang="ru-RU" sz="20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48401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Ирландия</a:t>
                      </a:r>
                      <a:r>
                        <a:rPr lang="ru-RU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800" b="1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ru-RU" sz="1600" b="1" baseline="0" dirty="0" smtClean="0">
                          <a:solidFill>
                            <a:srgbClr val="C00000"/>
                          </a:solidFill>
                        </a:rPr>
                        <a:t>(</a:t>
                      </a:r>
                      <a:r>
                        <a:rPr lang="ru-RU" sz="1600" dirty="0" smtClean="0">
                          <a:solidFill>
                            <a:srgbClr val="C00000"/>
                          </a:solidFill>
                        </a:rPr>
                        <a:t>С 1977 по </a:t>
                      </a:r>
                      <a:r>
                        <a:rPr lang="ru-RU" sz="1600" dirty="0" err="1" smtClean="0">
                          <a:solidFill>
                            <a:srgbClr val="C00000"/>
                          </a:solidFill>
                        </a:rPr>
                        <a:t>нв</a:t>
                      </a:r>
                      <a:r>
                        <a:rPr lang="ru-RU" sz="1600" dirty="0" smtClean="0">
                          <a:solidFill>
                            <a:srgbClr val="C00000"/>
                          </a:solidFill>
                        </a:rPr>
                        <a:t>)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Совет по планированию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2"/>
                          </a:solidFill>
                        </a:rPr>
                        <a:t>Семилетние планы </a:t>
                      </a:r>
                    </a:p>
                    <a:p>
                      <a:r>
                        <a:rPr lang="ru-RU" sz="1800" b="1" dirty="0" smtClean="0">
                          <a:solidFill>
                            <a:schemeClr val="tx2"/>
                          </a:solidFill>
                        </a:rPr>
                        <a:t>национального развития </a:t>
                      </a:r>
                      <a:endParaRPr lang="ru-RU" sz="18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95116290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9512" y="0"/>
            <a:ext cx="8678768" cy="928669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ИНСТИТУЦИОНАЛЬНЫЕ  ПЕРЕМЕНЫ  </a:t>
            </a:r>
            <a:endParaRPr lang="ru-RU" sz="3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79512" y="1428737"/>
            <a:ext cx="8678768" cy="524062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342900" indent="-342900" algn="just">
              <a:buAutoNum type="arabicPeriod"/>
            </a:pP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  АДМИНИСТРАЦИИ   РОСТА  С ЦЕЛЬЮ  ПЕРЕХОДА</a:t>
            </a:r>
          </a:p>
          <a:p>
            <a:pPr algn="just"/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НА     ПРОГРАММНО-ЦЕЛЕВОЙ    МЕТОД    УПРАВЛЕНИЯ   С </a:t>
            </a:r>
          </a:p>
          <a:p>
            <a:pPr algn="just"/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ПРИМЕНЕНИЕМ    ЦИФРОВЫХ    ТЕХНОЛОГИИ</a:t>
            </a:r>
          </a:p>
          <a:p>
            <a:pPr algn="just"/>
            <a:endParaRPr lang="ru-RU" b="1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ИНВЕНТАРИЗАЦИЯ  И  ЭКСПЕРТИЗА  ПРАВОВЫХ   АКТОВ,</a:t>
            </a:r>
          </a:p>
          <a:p>
            <a:pPr marL="88900" indent="-88900" algn="just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СОВЕРШЕНСТВОВАНИЕ   НОРМАТИВНО-ПРАВОВОЙ   БАЗЫ     </a:t>
            </a:r>
          </a:p>
          <a:p>
            <a:pPr marL="88900" indent="-88900" algn="just"/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РЕФОРМИРОВАНИЯ ЭКОНОМИКИ В СООТВЕТСТВИИ С ГП</a:t>
            </a:r>
          </a:p>
          <a:p>
            <a:pPr marL="88900" indent="-88900" algn="just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/>
            <a:r>
              <a:rPr lang="ru-RU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ОРГАНИЗАЦИЯ  ФИНАНСОВОГО  ОБЕСПЕЧЕНИЯ  РЕФ</a:t>
            </a:r>
            <a:r>
              <a:rPr lang="ru-RU" sz="2000" b="1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ОРМ:</a:t>
            </a:r>
          </a:p>
          <a:p>
            <a:pPr algn="just"/>
            <a:endParaRPr lang="ru-RU" sz="2800" b="1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структуры доходов и расходов ГБ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пересмотр итогов приватизации и экспертиза фонда    приватизации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противодействие коррупции и </a:t>
            </a:r>
            <a:r>
              <a:rPr lang="ru-RU" sz="2000" b="1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детенизация</a:t>
            </a: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экономики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привлечение инвестиций и </a:t>
            </a:r>
            <a:r>
              <a:rPr lang="ru-RU" sz="2000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сбережений </a:t>
            </a:r>
            <a:r>
              <a:rPr lang="ru-RU" sz="2000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 </a:t>
            </a:r>
            <a:endParaRPr lang="ru-RU" sz="20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собственной финансовой системы</a:t>
            </a:r>
          </a:p>
          <a:p>
            <a:pPr marL="88900" indent="-88900" algn="just">
              <a:buFont typeface="Arial" pitchFamily="34" charset="0"/>
              <a:buChar char="•"/>
            </a:pPr>
            <a:endParaRPr lang="ru-RU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900" indent="-88900" algn="just">
              <a:buFont typeface="Arial" pitchFamily="34" charset="0"/>
              <a:buChar char="•"/>
            </a:pPr>
            <a:endParaRPr lang="ru-RU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900" indent="-88900" algn="just">
              <a:buFont typeface="Arial" pitchFamily="34" charset="0"/>
              <a:buChar char="•"/>
            </a:pPr>
            <a:endParaRPr lang="ru-RU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900" indent="-88900" algn="just">
              <a:buFont typeface="Arial" pitchFamily="34" charset="0"/>
              <a:buChar char="•"/>
            </a:pPr>
            <a:endParaRPr lang="ru-RU" sz="24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8900" indent="-88900" algn="just"/>
            <a:endParaRPr lang="ru-RU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3635896" y="964388"/>
            <a:ext cx="1368152" cy="428628"/>
          </a:xfrm>
          <a:prstGeom prst="downArrow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7063143"/>
      </p:ext>
    </p:extLst>
  </p:cSld>
  <p:clrMapOvr>
    <a:masterClrMapping/>
  </p:clrMapOvr>
  <p:transition spd="slow"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4343</TotalTime>
  <Words>624</Words>
  <Application>Microsoft Office PowerPoint</Application>
  <PresentationFormat>Экран (4:3)</PresentationFormat>
  <Paragraphs>266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Тема Office</vt:lpstr>
      <vt:lpstr>Воздушный поток</vt:lpstr>
      <vt:lpstr>Слайд 1</vt:lpstr>
      <vt:lpstr>Слайд 2</vt:lpstr>
      <vt:lpstr>Слайд 3</vt:lpstr>
      <vt:lpstr>Слайд 4</vt:lpstr>
      <vt:lpstr>Слайд 5</vt:lpstr>
      <vt:lpstr>АДМИНИСТРАЦИИ  РОСТА     (ПРИМЕРЫ)        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              социально-экономического развития Республики Абхазия до 2025 года</dc:title>
  <dc:creator>Лаура</dc:creator>
  <cp:lastModifiedBy>Your User Name</cp:lastModifiedBy>
  <cp:revision>445</cp:revision>
  <cp:lastPrinted>2019-05-12T12:47:37Z</cp:lastPrinted>
  <dcterms:created xsi:type="dcterms:W3CDTF">2015-12-17T09:31:18Z</dcterms:created>
  <dcterms:modified xsi:type="dcterms:W3CDTF">2020-02-23T16:38:40Z</dcterms:modified>
</cp:coreProperties>
</file>