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76021" autoAdjust="0"/>
  </p:normalViewPr>
  <p:slideViewPr>
    <p:cSldViewPr>
      <p:cViewPr varScale="1">
        <p:scale>
          <a:sx n="87" d="100"/>
          <a:sy n="87" d="100"/>
        </p:scale>
        <p:origin x="-23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г.</c:v>
                </c:pt>
              </c:strCache>
            </c:strRef>
          </c:tx>
          <c:dLbls>
            <c:dLbl>
              <c:idx val="0"/>
              <c:layout>
                <c:manualLayout>
                  <c:x val="2.0061728395061755E-2"/>
                  <c:y val="-3.4628072271366633E-2"/>
                </c:manualLayout>
              </c:layout>
              <c:showVal val="1"/>
            </c:dLbl>
            <c:dLbl>
              <c:idx val="1"/>
              <c:layout>
                <c:manualLayout>
                  <c:x val="1.3888888888888888E-2"/>
                  <c:y val="-6.9256144542733267E-2"/>
                </c:manualLayout>
              </c:layout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Экспорт</c:v>
                </c:pt>
                <c:pt idx="1">
                  <c:v>Импорт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3.59</c:v>
                </c:pt>
                <c:pt idx="1">
                  <c:v>18.54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dLbls>
            <c:dLbl>
              <c:idx val="0"/>
              <c:layout>
                <c:manualLayout>
                  <c:x val="2.6234567901234566E-2"/>
                  <c:y val="-8.2574633877874282E-2"/>
                </c:manualLayout>
              </c:layout>
              <c:showVal val="1"/>
            </c:dLbl>
            <c:dLbl>
              <c:idx val="1"/>
              <c:layout>
                <c:manualLayout>
                  <c:x val="3.7037037037037035E-2"/>
                  <c:y val="-5.0610259473535847E-2"/>
                </c:manualLayout>
              </c:layout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Экспорт</c:v>
                </c:pt>
                <c:pt idx="1">
                  <c:v>Импорт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6.06</c:v>
                </c:pt>
                <c:pt idx="1">
                  <c:v>29.86</c:v>
                </c:pt>
              </c:numCache>
            </c:numRef>
          </c:val>
        </c:ser>
        <c:gapWidth val="75"/>
        <c:shape val="cylinder"/>
        <c:axId val="65061632"/>
        <c:axId val="65061248"/>
        <c:axId val="0"/>
      </c:bar3DChart>
      <c:catAx>
        <c:axId val="65061632"/>
        <c:scaling>
          <c:orientation val="minMax"/>
        </c:scaling>
        <c:axPos val="b"/>
        <c:majorTickMark val="none"/>
        <c:tickLblPos val="nextTo"/>
        <c:crossAx val="65061248"/>
        <c:crosses val="autoZero"/>
        <c:auto val="1"/>
        <c:lblAlgn val="ctr"/>
        <c:lblOffset val="100"/>
      </c:catAx>
      <c:valAx>
        <c:axId val="6506124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506163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г.</c:v>
                </c:pt>
              </c:strCache>
            </c:strRef>
          </c:tx>
          <c:dLbls>
            <c:dLbl>
              <c:idx val="0"/>
              <c:layout>
                <c:manualLayout>
                  <c:x val="3.0864197530864196E-3"/>
                  <c:y val="-3.1964374404338441E-2"/>
                </c:manualLayout>
              </c:layout>
              <c:showVal val="1"/>
            </c:dLbl>
            <c:dLbl>
              <c:idx val="1"/>
              <c:layout>
                <c:manualLayout>
                  <c:x val="6.1728395061728392E-3"/>
                  <c:y val="-3.1964374404338428E-2"/>
                </c:manualLayout>
              </c:layout>
              <c:showVal val="1"/>
            </c:dLbl>
            <c:dLbl>
              <c:idx val="2"/>
              <c:layout>
                <c:manualLayout>
                  <c:x val="3.0864197530864196E-3"/>
                  <c:y val="-2.6636978670282026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Сухум</c:v>
                </c:pt>
                <c:pt idx="1">
                  <c:v>Западные районы</c:v>
                </c:pt>
                <c:pt idx="2">
                  <c:v>Восточные районы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0.70000000000000062</c:v>
                </c:pt>
                <c:pt idx="1">
                  <c:v>0.21000000000000016</c:v>
                </c:pt>
                <c:pt idx="2">
                  <c:v>9.0000000000000024E-2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dLbls>
            <c:dLbl>
              <c:idx val="0"/>
              <c:layout>
                <c:manualLayout>
                  <c:x val="1.2345679012345678E-2"/>
                  <c:y val="-3.4628072271366633E-2"/>
                </c:manualLayout>
              </c:layout>
              <c:showVal val="1"/>
            </c:dLbl>
            <c:dLbl>
              <c:idx val="1"/>
              <c:layout>
                <c:manualLayout>
                  <c:x val="2.3148026635559444E-2"/>
                  <c:y val="-2.1309582936225618E-2"/>
                </c:manualLayout>
              </c:layout>
              <c:showVal val="1"/>
            </c:dLbl>
            <c:dLbl>
              <c:idx val="2"/>
              <c:layout>
                <c:manualLayout>
                  <c:x val="1.0802469135802469E-2"/>
                  <c:y val="-4.7946561606507641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Сухум</c:v>
                </c:pt>
                <c:pt idx="1">
                  <c:v>Западные районы</c:v>
                </c:pt>
                <c:pt idx="2">
                  <c:v>Восточные районы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0.61000000000000065</c:v>
                </c:pt>
                <c:pt idx="1">
                  <c:v>0.29000000000000031</c:v>
                </c:pt>
                <c:pt idx="2">
                  <c:v>0.1</c:v>
                </c:pt>
              </c:numCache>
            </c:numRef>
          </c:val>
        </c:ser>
        <c:shape val="cylinder"/>
        <c:axId val="115305472"/>
        <c:axId val="115319552"/>
        <c:axId val="0"/>
      </c:bar3DChart>
      <c:catAx>
        <c:axId val="115305472"/>
        <c:scaling>
          <c:orientation val="minMax"/>
        </c:scaling>
        <c:axPos val="b"/>
        <c:tickLblPos val="nextTo"/>
        <c:crossAx val="115319552"/>
        <c:crosses val="autoZero"/>
        <c:auto val="1"/>
        <c:lblAlgn val="ctr"/>
        <c:lblOffset val="100"/>
      </c:catAx>
      <c:valAx>
        <c:axId val="115319552"/>
        <c:scaling>
          <c:orientation val="minMax"/>
        </c:scaling>
        <c:axPos val="l"/>
        <c:majorGridlines/>
        <c:numFmt formatCode="0%" sourceLinked="1"/>
        <c:tickLblPos val="nextTo"/>
        <c:crossAx val="11530547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40C2C-A67B-42F8-ABEC-67EF58D0629D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D1061-1066-48C8-B859-2024DAA6EC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2546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D1061-1066-48C8-B859-2024DAA6EC5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71546"/>
            <a:ext cx="9001156" cy="128588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КОНГРЕСС НАРОДА АБХАЗИИ </a:t>
            </a:r>
          </a:p>
          <a:p>
            <a:pPr algn="ctr"/>
            <a:r>
              <a:rPr lang="ru-RU" sz="2400" b="1" smtClean="0">
                <a:latin typeface="Cambria" pitchFamily="18" charset="0"/>
                <a:ea typeface="Cambria" pitchFamily="18" charset="0"/>
              </a:rPr>
              <a:t>ЦЕНТР СОЦИАЛЬНО-ЭКОНОМИЧЕСКИХ  </a:t>
            </a:r>
            <a:r>
              <a:rPr lang="ru-RU" sz="2400" b="1" dirty="0" smtClean="0">
                <a:latin typeface="Cambria" pitchFamily="18" charset="0"/>
                <a:ea typeface="Cambria" pitchFamily="18" charset="0"/>
              </a:rPr>
              <a:t>ИССЛЕДОВАНИЙ</a:t>
            </a:r>
            <a:endParaRPr lang="ru-RU" sz="2400" dirty="0" smtClean="0">
              <a:latin typeface="Cambria" pitchFamily="18" charset="0"/>
              <a:ea typeface="Cambria" pitchFamily="18" charset="0"/>
            </a:endParaRPr>
          </a:p>
          <a:p>
            <a:endParaRPr lang="ru-RU" dirty="0"/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28596" y="2714620"/>
            <a:ext cx="8143932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«ПРОБЛЕМЫ НАЦИОНАЛЬНОЙ БЕЗОПАСНОСТИ»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40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/>
              <a:t>(политико-правовые аспекты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/>
              <a:t>избирательной системы) 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 ЭЛЕКТОРАЛЬНОЕ ПОВЕДЕНИЕ И  РАЗВИТИЕ  ЭКОНОМИКИ  В АБХАЗИИ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r">
              <a:buNone/>
            </a:pPr>
            <a:r>
              <a:rPr lang="ru-RU" i="1" u="sng" dirty="0" err="1" smtClean="0">
                <a:solidFill>
                  <a:schemeClr val="accent2">
                    <a:lumMod val="75000"/>
                  </a:schemeClr>
                </a:solidFill>
              </a:rPr>
              <a:t>Шатипа</a:t>
            </a:r>
            <a:r>
              <a:rPr lang="ru-RU" i="1" u="sng" dirty="0" smtClean="0">
                <a:solidFill>
                  <a:schemeClr val="accent2">
                    <a:lumMod val="75000"/>
                  </a:schemeClr>
                </a:solidFill>
              </a:rPr>
              <a:t> Х.К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394054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Статистика электорального поведения Абхазии  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12378009"/>
              </p:ext>
            </p:extLst>
          </p:nvPr>
        </p:nvGraphicFramePr>
        <p:xfrm>
          <a:off x="179513" y="1055393"/>
          <a:ext cx="8750206" cy="5462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916"/>
                <a:gridCol w="2905145"/>
                <a:gridCol w="2905145"/>
              </a:tblGrid>
              <a:tr h="1277477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 тыс.</a:t>
                      </a:r>
                      <a:r>
                        <a:rPr lang="ru-RU" sz="3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чел.</a:t>
                      </a:r>
                    </a:p>
                    <a:p>
                      <a:r>
                        <a:rPr lang="ru-RU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лет и старше проживает в РА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данные  статистике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 </a:t>
                      </a:r>
                      <a:r>
                        <a:rPr lang="ru-RU" sz="3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тыс. чел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Внесены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список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для голосования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данные  ПВС  МВД 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r>
                        <a:rPr lang="ru-RU" sz="3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тыс.чел.</a:t>
                      </a:r>
                      <a:endParaRPr lang="ru-RU" sz="32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явка</a:t>
                      </a:r>
                    </a:p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данные  ЦИК 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82957">
                <a:tc rowSpan="2">
                  <a:txBody>
                    <a:bodyPr/>
                    <a:lstStyle/>
                    <a:p>
                      <a:pPr algn="ctr"/>
                      <a:endParaRPr lang="ru-RU" sz="3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r>
                        <a:rPr lang="ru-RU" sz="3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тыс. чел</a:t>
                      </a:r>
                      <a:r>
                        <a:rPr lang="ru-RU" sz="3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6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 права голоса</a:t>
                      </a:r>
                    </a:p>
                    <a:p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тыс.  чел.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голосовали 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тыс.</a:t>
                      </a:r>
                      <a:r>
                        <a:rPr lang="ru-RU" sz="36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чел.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за избранных депутатов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77383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80 тыс. чел.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3889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33 ДЕПУТАТА ПРОГОЛОСОВАЛИ  </a:t>
                      </a:r>
                      <a:r>
                        <a:rPr kumimoji="0" lang="ru-RU" sz="28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40 000 </a:t>
                      </a:r>
                      <a:r>
                        <a:rPr kumimoji="0" lang="ru-RU" sz="2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ЧЕЛ.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УРОВЕНЬ ПОДДЕРЖКИ </a:t>
                      </a: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33,3%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 СПИСКА ИЗБИРАТЕЛЕЙ </a:t>
                      </a:r>
                    </a:p>
                    <a:p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103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Итоги деятельности Парламента </a:t>
            </a:r>
            <a:r>
              <a:rPr lang="en-US" sz="3200" b="1" dirty="0" smtClean="0"/>
              <a:t>VI</a:t>
            </a:r>
            <a:r>
              <a:rPr lang="ru-RU" sz="3200" b="1" dirty="0" smtClean="0"/>
              <a:t> созыва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96116865"/>
              </p:ext>
            </p:extLst>
          </p:nvPr>
        </p:nvGraphicFramePr>
        <p:xfrm>
          <a:off x="911" y="836712"/>
          <a:ext cx="8928992" cy="590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1049"/>
                <a:gridCol w="4717943"/>
              </a:tblGrid>
              <a:tr h="4936676">
                <a:tc>
                  <a:txBody>
                    <a:bodyPr/>
                    <a:lstStyle/>
                    <a:p>
                      <a:pPr algn="ctr"/>
                      <a:r>
                        <a:rPr lang="ru-RU" sz="2400" b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 сессии</a:t>
                      </a:r>
                    </a:p>
                    <a:p>
                      <a:pPr algn="ctr"/>
                      <a:endParaRPr lang="ru-RU" sz="2400" b="1" u="sng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законопроект принят в окончательном чтении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законов внесены изменения и дополнения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принятых постановлении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ратифицированных соглашений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временных парламентских комиссии</a:t>
                      </a:r>
                      <a:endParaRPr lang="ru-RU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u="sng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были приняты:</a:t>
                      </a:r>
                    </a:p>
                    <a:p>
                      <a:pPr algn="just"/>
                      <a:endParaRPr lang="ru-RU" sz="2400" b="1" u="sng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 Госслужбе»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образовании»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«Государственное регулирование АПК»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 государственных закупках»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упрощенном налогообложении»  и др.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внесены поправки в Закон «Об НДС»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67979">
                <a:tc gridSpan="2"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БЫЛО ЗАСЕДАНИЯ ПАРЛАМЕНТА БЕЗ ПОВЕСТКИ ПЕРЕВОДА ЗЕМЛИ ИЗ КАТЕГОРИИ В КАТЕГОРИЮ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endParaRPr lang="ru-RU" sz="2400" b="1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Изменение показателей за 5 лет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64289447"/>
              </p:ext>
            </p:extLst>
          </p:nvPr>
        </p:nvGraphicFramePr>
        <p:xfrm>
          <a:off x="0" y="1142984"/>
          <a:ext cx="889248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927"/>
                <a:gridCol w="3615553"/>
              </a:tblGrid>
              <a:tr h="3418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2017-2021 гг.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+ 990 </a:t>
                      </a: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  <a:endParaRPr lang="ru-RU" sz="2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исленность занятых в экономике</a:t>
                      </a: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в том</a:t>
                      </a: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числе:</a:t>
                      </a:r>
                      <a:endParaRPr lang="ru-RU" sz="2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промышленность</a:t>
                      </a: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торговля</a:t>
                      </a: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строительство</a:t>
                      </a:r>
                      <a:endParaRPr lang="ru-RU" sz="2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3194</a:t>
                      </a: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чел</a:t>
                      </a:r>
                    </a:p>
                    <a:p>
                      <a:pPr algn="ctr">
                        <a:buFontTx/>
                        <a:buNone/>
                      </a:pPr>
                      <a:endParaRPr lang="ru-RU" sz="2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- 310 чел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- 364 чел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- 388 чел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Среднемесячная заработная плата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None/>
                      </a:pPr>
                      <a:endParaRPr lang="ru-RU" sz="2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+3 633 руб.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промышленной продукции в   госсекторе 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None/>
                      </a:pPr>
                      <a:endParaRPr lang="ru-RU" sz="2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</a:t>
                      </a: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млн. руб.</a:t>
                      </a:r>
                      <a:endParaRPr lang="ru-RU" sz="2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ВВП  РА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-</a:t>
                      </a:r>
                      <a:r>
                        <a:rPr lang="ru-RU" sz="2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34,8 </a:t>
                      </a:r>
                      <a:r>
                        <a:rPr lang="ru-RU" sz="2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 долл.</a:t>
                      </a:r>
                      <a:endParaRPr lang="ru-RU" sz="2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Показатели ВТО, млрд. руб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35674778"/>
              </p:ext>
            </p:extLst>
          </p:nvPr>
        </p:nvGraphicFramePr>
        <p:xfrm>
          <a:off x="457200" y="1556793"/>
          <a:ext cx="8229600" cy="4767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072387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7960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 </a:t>
            </a:r>
            <a:r>
              <a:rPr lang="ru-RU" sz="3200" b="1" dirty="0" smtClean="0"/>
              <a:t>Доля районов по показателю «Выручка от реализации продукции»</a:t>
            </a:r>
            <a:endParaRPr lang="ru-RU" sz="3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65458093"/>
              </p:ext>
            </p:extLst>
          </p:nvPr>
        </p:nvGraphicFramePr>
        <p:xfrm>
          <a:off x="457200" y="1556793"/>
          <a:ext cx="8229600" cy="4767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4258834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ГОСБЮДЖЕТ за 2017-2022 гг.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04778797"/>
              </p:ext>
            </p:extLst>
          </p:nvPr>
        </p:nvGraphicFramePr>
        <p:xfrm>
          <a:off x="0" y="920864"/>
          <a:ext cx="91440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8910"/>
                <a:gridCol w="3325090"/>
              </a:tblGrid>
              <a:tr h="44548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accent1"/>
                          </a:solidFill>
                        </a:rPr>
                        <a:t>       ПРИРОСТ</a:t>
                      </a:r>
                      <a:endParaRPr lang="ru-RU" sz="240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980067">
                <a:tc>
                  <a:txBody>
                    <a:bodyPr/>
                    <a:lstStyle/>
                    <a:p>
                      <a:pPr algn="l"/>
                      <a:r>
                        <a:rPr lang="ru-RU" sz="3200" b="1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 </a:t>
                      </a:r>
                      <a:r>
                        <a:rPr lang="ru-RU" sz="3200" b="1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Госбюджета РА</a:t>
                      </a:r>
                      <a:endParaRPr lang="ru-RU" sz="3200" b="1" dirty="0" smtClean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800" b="1" baseline="0" dirty="0" smtClean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28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1,55  млрд. руб.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28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15,24 млн. долл.</a:t>
                      </a:r>
                    </a:p>
                  </a:txBody>
                  <a:tcPr/>
                </a:tc>
              </a:tr>
              <a:tr h="1882870"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система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</a:t>
                      </a:r>
                      <a:r>
                        <a:rPr lang="ru-RU" sz="2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экономика</a:t>
                      </a:r>
                      <a:endParaRPr lang="ru-RU" sz="2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+ 330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млн.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руб.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+870 млн. руб.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810 млн. руб.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руб.</a:t>
                      </a:r>
                    </a:p>
                  </a:txBody>
                  <a:tcPr/>
                </a:tc>
              </a:tr>
              <a:tr h="2168026">
                <a:tc gridSpan="2"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28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млн. руб. на сельское хозяйство</a:t>
                      </a:r>
                      <a:r>
                        <a:rPr lang="ru-RU" sz="2800" b="1" u="sng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457200" indent="-4572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8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руб. на 1 га сельхоз земель в месяц</a:t>
                      </a:r>
                    </a:p>
                    <a:p>
                      <a:pPr marL="457200" indent="-4572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8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250 руб. на одно сельское домохозяйство в месяц</a:t>
                      </a:r>
                    </a:p>
                    <a:p>
                      <a:pPr marL="457200" indent="-457200" algn="just">
                        <a:buFont typeface="Wingdings" panose="05000000000000000000" pitchFamily="2" charset="2"/>
                        <a:buChar char="Ø"/>
                      </a:pPr>
                      <a:r>
                        <a:rPr lang="ru-RU" sz="28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тыс. руб. на одно село в месяц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2800" b="1" baseline="0" dirty="0" smtClean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8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 одного депутата  – 140 тыс. руб. в месяц</a:t>
                      </a:r>
                      <a:endParaRPr lang="ru-RU" sz="2800" b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ru-RU" sz="2800" b="1" baseline="0" dirty="0" smtClean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87394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899</TotalTime>
  <Words>396</Words>
  <Application>Microsoft Office PowerPoint</Application>
  <PresentationFormat>Экран (4:3)</PresentationFormat>
  <Paragraphs>108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Статистика электорального поведения Абхазии  </vt:lpstr>
      <vt:lpstr>Итоги деятельности Парламента VI созыва</vt:lpstr>
      <vt:lpstr>Изменение показателей за 5 лет </vt:lpstr>
      <vt:lpstr>Показатели ВТО, млрд. руб.</vt:lpstr>
      <vt:lpstr> Доля районов по показателю «Выручка от реализации продукции»</vt:lpstr>
      <vt:lpstr>ГОСБЮДЖЕТ за 2017-2022 гг.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101</cp:revision>
  <dcterms:created xsi:type="dcterms:W3CDTF">2022-03-31T13:10:02Z</dcterms:created>
  <dcterms:modified xsi:type="dcterms:W3CDTF">2022-04-07T11:58:53Z</dcterms:modified>
</cp:coreProperties>
</file>