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66" r:id="rId3"/>
    <p:sldId id="279" r:id="rId4"/>
    <p:sldId id="281" r:id="rId5"/>
    <p:sldId id="265" r:id="rId6"/>
    <p:sldId id="283" r:id="rId7"/>
    <p:sldId id="267" r:id="rId8"/>
    <p:sldId id="278" r:id="rId9"/>
    <p:sldId id="282" r:id="rId10"/>
    <p:sldId id="269" r:id="rId11"/>
    <p:sldId id="271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76021" autoAdjust="0"/>
  </p:normalViewPr>
  <p:slideViewPr>
    <p:cSldViewPr>
      <p:cViewPr>
        <p:scale>
          <a:sx n="57" d="100"/>
          <a:sy n="57" d="100"/>
        </p:scale>
        <p:origin x="-4044" y="-13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Собстенные доходы бюджета</c:v>
                </c:pt>
                <c:pt idx="1">
                  <c:v>НДС ввозной</c:v>
                </c:pt>
                <c:pt idx="2">
                  <c:v>Доходы от ВЭД</c:v>
                </c:pt>
                <c:pt idx="3">
                  <c:v>Финпомощь РФ в целях бюджетных инвестиций</c:v>
                </c:pt>
                <c:pt idx="4">
                  <c:v>НДС внутренний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3.2</c:v>
                </c:pt>
                <c:pt idx="1">
                  <c:v>0.84100000000000064</c:v>
                </c:pt>
                <c:pt idx="2">
                  <c:v>0.56299999999999994</c:v>
                </c:pt>
                <c:pt idx="3">
                  <c:v>1.35</c:v>
                </c:pt>
                <c:pt idx="4">
                  <c:v>0.83600000000000063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96-42B8-B25A-1D0E992311A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Собстенные доходы бюджета</c:v>
                </c:pt>
                <c:pt idx="1">
                  <c:v>НДС ввозной</c:v>
                </c:pt>
                <c:pt idx="2">
                  <c:v>Доходы от ВЭД</c:v>
                </c:pt>
                <c:pt idx="3">
                  <c:v>Финпомощь РФ в целях бюджетных инвестиций</c:v>
                </c:pt>
                <c:pt idx="4">
                  <c:v>НДС внутренний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3.7</c:v>
                </c:pt>
                <c:pt idx="1">
                  <c:v>1.095</c:v>
                </c:pt>
                <c:pt idx="2">
                  <c:v>0.94499999999999995</c:v>
                </c:pt>
                <c:pt idx="3">
                  <c:v>1.35</c:v>
                </c:pt>
                <c:pt idx="4">
                  <c:v>0.85800000000000065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F96-42B8-B25A-1D0E992311A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dLbls>
            <c:dLbl>
              <c:idx val="4"/>
              <c:layout>
                <c:manualLayout>
                  <c:x val="1.6525023607176621E-2"/>
                  <c:y val="-4.270766602605259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F9-4A01-84F6-F4AFF6F21448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Собстенные доходы бюджета</c:v>
                </c:pt>
                <c:pt idx="1">
                  <c:v>НДС ввозной</c:v>
                </c:pt>
                <c:pt idx="2">
                  <c:v>Доходы от ВЭД</c:v>
                </c:pt>
                <c:pt idx="3">
                  <c:v>Финпомощь РФ в целях бюджетных инвестиций</c:v>
                </c:pt>
                <c:pt idx="4">
                  <c:v>НДС внутренний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4.49</c:v>
                </c:pt>
                <c:pt idx="1">
                  <c:v>1.4649999999999959</c:v>
                </c:pt>
                <c:pt idx="2">
                  <c:v>0.996</c:v>
                </c:pt>
                <c:pt idx="3">
                  <c:v>1.2149999999999959</c:v>
                </c:pt>
                <c:pt idx="4">
                  <c:v>1.145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96-42B8-B25A-1D0E992311A7}"/>
            </c:ext>
          </c:extLst>
        </c:ser>
        <c:axId val="173709952"/>
        <c:axId val="173719936"/>
      </c:barChart>
      <c:catAx>
        <c:axId val="173709952"/>
        <c:scaling>
          <c:orientation val="minMax"/>
        </c:scaling>
        <c:axPos val="b"/>
        <c:numFmt formatCode="General" sourceLinked="0"/>
        <c:tickLblPos val="nextTo"/>
        <c:crossAx val="173719936"/>
        <c:crosses val="autoZero"/>
        <c:auto val="1"/>
        <c:lblAlgn val="ctr"/>
        <c:lblOffset val="100"/>
      </c:catAx>
      <c:valAx>
        <c:axId val="173719936"/>
        <c:scaling>
          <c:orientation val="minMax"/>
        </c:scaling>
        <c:axPos val="l"/>
        <c:majorGridlines/>
        <c:numFmt formatCode="General" sourceLinked="1"/>
        <c:tickLblPos val="nextTo"/>
        <c:crossAx val="1737099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285276319626714"/>
          <c:y val="2.3809523809523815E-2"/>
          <c:w val="0.55451881014873161"/>
          <c:h val="7.1757592800899911E-2"/>
        </c:manualLayout>
      </c:layout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Образование</c:v>
                </c:pt>
                <c:pt idx="5">
                  <c:v>Здравоохранение</c:v>
                </c:pt>
                <c:pt idx="6">
                  <c:v>Социальная политика</c:v>
                </c:pt>
                <c:pt idx="7">
                  <c:v>Межбюджетные трансферты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21.9</c:v>
                </c:pt>
                <c:pt idx="1">
                  <c:v>7.13</c:v>
                </c:pt>
                <c:pt idx="2">
                  <c:v>19.100000000000001</c:v>
                </c:pt>
                <c:pt idx="3">
                  <c:v>20.2</c:v>
                </c:pt>
                <c:pt idx="4">
                  <c:v>4.9000000000000004</c:v>
                </c:pt>
                <c:pt idx="5">
                  <c:v>7.6</c:v>
                </c:pt>
                <c:pt idx="6">
                  <c:v>3.4499999999999997</c:v>
                </c:pt>
                <c:pt idx="7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23-462C-84E1-AC6B02BBFB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Общегосударсвенные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Образование</c:v>
                </c:pt>
                <c:pt idx="5">
                  <c:v>Здравоохранение</c:v>
                </c:pt>
                <c:pt idx="6">
                  <c:v>Социальная политика</c:v>
                </c:pt>
                <c:pt idx="7">
                  <c:v>Межбюджетные трансферты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21.4</c:v>
                </c:pt>
                <c:pt idx="1">
                  <c:v>4.0999999999999996</c:v>
                </c:pt>
                <c:pt idx="2">
                  <c:v>19.86</c:v>
                </c:pt>
                <c:pt idx="3">
                  <c:v>19.510000000000005</c:v>
                </c:pt>
                <c:pt idx="4">
                  <c:v>4.5999999999999996</c:v>
                </c:pt>
                <c:pt idx="5">
                  <c:v>9.2399999999999984</c:v>
                </c:pt>
                <c:pt idx="6">
                  <c:v>3</c:v>
                </c:pt>
                <c:pt idx="7">
                  <c:v>14.219999999999999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423-462C-84E1-AC6B02BBFBF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Образование</c:v>
                </c:pt>
                <c:pt idx="5">
                  <c:v>Здравоохранение</c:v>
                </c:pt>
                <c:pt idx="6">
                  <c:v>Социальная политика</c:v>
                </c:pt>
                <c:pt idx="7">
                  <c:v>Межбюджетные трансферты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23.6</c:v>
                </c:pt>
                <c:pt idx="1">
                  <c:v>4.5</c:v>
                </c:pt>
                <c:pt idx="2">
                  <c:v>17</c:v>
                </c:pt>
                <c:pt idx="3">
                  <c:v>19.8</c:v>
                </c:pt>
                <c:pt idx="4">
                  <c:v>5</c:v>
                </c:pt>
                <c:pt idx="5">
                  <c:v>8.6</c:v>
                </c:pt>
                <c:pt idx="6">
                  <c:v>2.9</c:v>
                </c:pt>
                <c:pt idx="7">
                  <c:v>13.8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423-462C-84E1-AC6B02BBFBFC}"/>
            </c:ext>
          </c:extLst>
        </c:ser>
        <c:axId val="173512960"/>
        <c:axId val="173522944"/>
      </c:barChart>
      <c:catAx>
        <c:axId val="173512960"/>
        <c:scaling>
          <c:orientation val="minMax"/>
        </c:scaling>
        <c:axPos val="b"/>
        <c:numFmt formatCode="General" sourceLinked="0"/>
        <c:tickLblPos val="nextTo"/>
        <c:crossAx val="173522944"/>
        <c:crosses val="autoZero"/>
        <c:auto val="1"/>
        <c:lblAlgn val="ctr"/>
        <c:lblOffset val="100"/>
      </c:catAx>
      <c:valAx>
        <c:axId val="173522944"/>
        <c:scaling>
          <c:orientation val="minMax"/>
        </c:scaling>
        <c:axPos val="l"/>
        <c:majorGridlines/>
        <c:numFmt formatCode="General" sourceLinked="1"/>
        <c:tickLblPos val="nextTo"/>
        <c:crossAx val="1735129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9612022455526393"/>
          <c:y val="2.3809523809523812E-2"/>
          <c:w val="0.59387066200058614"/>
          <c:h val="7.1757592800899883E-2"/>
        </c:manualLayout>
      </c:layout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Lbls>
            <c:dLbl>
              <c:idx val="4"/>
              <c:layout>
                <c:manualLayout>
                  <c:x val="2.0418580908626101E-3"/>
                  <c:y val="-5.360134003350079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FA-4C71-B70E-192D2815570B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Парламент РА</c:v>
                </c:pt>
                <c:pt idx="1">
                  <c:v>Исполнительная власть </c:v>
                </c:pt>
                <c:pt idx="2">
                  <c:v>Судебная система </c:v>
                </c:pt>
                <c:pt idx="3">
                  <c:v>Социальная сфера </c:v>
                </c:pt>
                <c:pt idx="4">
                  <c:v>Национальная экономика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0.67000000000000215</c:v>
                </c:pt>
                <c:pt idx="1">
                  <c:v>47.349999999999994</c:v>
                </c:pt>
                <c:pt idx="2">
                  <c:v>2.2799999999999998</c:v>
                </c:pt>
                <c:pt idx="3">
                  <c:v>16.66</c:v>
                </c:pt>
                <c:pt idx="4">
                  <c:v>18.8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CE-4996-9DE5-3E3642212D5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Парламент РА</c:v>
                </c:pt>
                <c:pt idx="1">
                  <c:v>Исполнительная власть </c:v>
                </c:pt>
                <c:pt idx="2">
                  <c:v>Судебная система </c:v>
                </c:pt>
                <c:pt idx="3">
                  <c:v>Социальная сфера </c:v>
                </c:pt>
                <c:pt idx="4">
                  <c:v>Национальная экономика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0.61000000000000065</c:v>
                </c:pt>
                <c:pt idx="1">
                  <c:v>43.9</c:v>
                </c:pt>
                <c:pt idx="2">
                  <c:v>2.15</c:v>
                </c:pt>
                <c:pt idx="3">
                  <c:v>15.6</c:v>
                </c:pt>
                <c:pt idx="4">
                  <c:v>18.5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CE-4996-9DE5-3E3642212D5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dLbls>
            <c:dLbl>
              <c:idx val="1"/>
              <c:layout>
                <c:manualLayout>
                  <c:x val="1.8376722817764167E-2"/>
                  <c:y val="-1.5354373155401193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FA-4C71-B70E-192D2815570B}"/>
                </c:ext>
              </c:extLst>
            </c:dLbl>
            <c:dLbl>
              <c:idx val="2"/>
              <c:layout>
                <c:manualLayout>
                  <c:x val="4.0837161817253876E-3"/>
                  <c:y val="-4.690117252931328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FA-4C71-B70E-192D2815570B}"/>
                </c:ext>
              </c:extLst>
            </c:dLbl>
            <c:dLbl>
              <c:idx val="3"/>
              <c:layout>
                <c:manualLayout>
                  <c:x val="6.1255742725880372E-3"/>
                  <c:y val="-5.02512562814069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FA-4C71-B70E-192D2815570B}"/>
                </c:ext>
              </c:extLst>
            </c:dLbl>
            <c:dLbl>
              <c:idx val="4"/>
              <c:layout>
                <c:manualLayout>
                  <c:x val="2.0418580908626843E-2"/>
                  <c:y val="-4.020100502512562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FA-4C71-B70E-192D2815570B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Парламент РА</c:v>
                </c:pt>
                <c:pt idx="1">
                  <c:v>Исполнительная власть </c:v>
                </c:pt>
                <c:pt idx="2">
                  <c:v>Судебная система </c:v>
                </c:pt>
                <c:pt idx="3">
                  <c:v>Социальная сфера </c:v>
                </c:pt>
                <c:pt idx="4">
                  <c:v>Национальная экономика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</c:v>
                </c:pt>
                <c:pt idx="1">
                  <c:v>51.9</c:v>
                </c:pt>
                <c:pt idx="2">
                  <c:v>1.9600000000000033</c:v>
                </c:pt>
                <c:pt idx="3">
                  <c:v>17.8</c:v>
                </c:pt>
                <c:pt idx="4">
                  <c:v>18.100000000000001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CE-4996-9DE5-3E3642212D53}"/>
            </c:ext>
          </c:extLst>
        </c:ser>
        <c:shape val="cylinder"/>
        <c:axId val="173787392"/>
        <c:axId val="173797376"/>
        <c:axId val="0"/>
      </c:bar3DChart>
      <c:catAx>
        <c:axId val="173787392"/>
        <c:scaling>
          <c:orientation val="minMax"/>
        </c:scaling>
        <c:axPos val="b"/>
        <c:numFmt formatCode="General" sourceLinked="0"/>
        <c:tickLblPos val="nextTo"/>
        <c:crossAx val="173797376"/>
        <c:crosses val="autoZero"/>
        <c:auto val="1"/>
        <c:lblAlgn val="ctr"/>
        <c:lblOffset val="100"/>
      </c:catAx>
      <c:valAx>
        <c:axId val="173797376"/>
        <c:scaling>
          <c:orientation val="minMax"/>
        </c:scaling>
        <c:axPos val="l"/>
        <c:majorGridlines/>
        <c:numFmt formatCode="General" sourceLinked="1"/>
        <c:tickLblPos val="nextTo"/>
        <c:crossAx val="17378739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0408F-7628-4236-805E-0DA39F07A51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27E5DE-1E55-486F-BFD7-F13309966CA2}">
      <dgm:prSet phldrT="[Текст]" custT="1"/>
      <dgm:spPr>
        <a:scene3d>
          <a:camera prst="isometricOffAxis1Right"/>
          <a:lightRig rig="threePt" dir="t"/>
        </a:scene3d>
      </dgm:spPr>
      <dgm:t>
        <a:bodyPr vert="vert270"/>
        <a:lstStyle/>
        <a:p>
          <a:r>
            <a:rPr lang="ru-RU" sz="2000" dirty="0" smtClean="0">
              <a:latin typeface="Cambria" pitchFamily="18" charset="0"/>
            </a:rPr>
            <a:t>ГОСУДАРСТВЕН-НЫЕ </a:t>
          </a:r>
        </a:p>
        <a:p>
          <a:r>
            <a:rPr lang="ru-RU" sz="2000" dirty="0" smtClean="0">
              <a:latin typeface="Cambria" pitchFamily="18" charset="0"/>
            </a:rPr>
            <a:t>ПРОГНОЗЫ (</a:t>
          </a:r>
          <a:r>
            <a:rPr lang="ru-RU" sz="2000" dirty="0" smtClean="0">
              <a:solidFill>
                <a:schemeClr val="tx1"/>
              </a:solidFill>
              <a:latin typeface="Cambria" pitchFamily="18" charset="0"/>
            </a:rPr>
            <a:t>Ст.3</a:t>
          </a:r>
          <a:r>
            <a:rPr lang="ru-RU" sz="2000" dirty="0" smtClean="0">
              <a:latin typeface="Cambria" pitchFamily="18" charset="0"/>
            </a:rPr>
            <a:t>)</a:t>
          </a:r>
        </a:p>
        <a:p>
          <a:endParaRPr lang="ru-RU" sz="2000" dirty="0" smtClean="0">
            <a:latin typeface="Cambria" pitchFamily="18" charset="0"/>
          </a:endParaRPr>
        </a:p>
        <a:p>
          <a:r>
            <a:rPr lang="ru-RU" sz="2000" dirty="0" smtClean="0">
              <a:latin typeface="Cambria" pitchFamily="18" charset="0"/>
            </a:rPr>
            <a:t>СТРАТЕГИЯ 2025</a:t>
          </a:r>
          <a:endParaRPr lang="ru-RU" sz="2000" dirty="0">
            <a:latin typeface="Cambria" pitchFamily="18" charset="0"/>
          </a:endParaRPr>
        </a:p>
      </dgm:t>
    </dgm:pt>
    <dgm:pt modelId="{C6438CB4-8F80-459C-9FBE-D068FE082071}" type="sibTrans" cxnId="{CB7EEB22-43AA-4576-893E-643C06C66D3D}">
      <dgm:prSet/>
      <dgm:spPr/>
      <dgm:t>
        <a:bodyPr/>
        <a:lstStyle/>
        <a:p>
          <a:endParaRPr lang="ru-RU"/>
        </a:p>
      </dgm:t>
    </dgm:pt>
    <dgm:pt modelId="{DC25F329-0CEC-453F-AC98-1E246A72A3FE}" type="parTrans" cxnId="{CB7EEB22-43AA-4576-893E-643C06C66D3D}">
      <dgm:prSet/>
      <dgm:spPr/>
      <dgm:t>
        <a:bodyPr/>
        <a:lstStyle/>
        <a:p>
          <a:endParaRPr lang="ru-RU"/>
        </a:p>
      </dgm:t>
    </dgm:pt>
    <dgm:pt modelId="{6CB1649C-AEE0-4C22-B83E-AB0805B8D0E0}">
      <dgm:prSet phldrT="[Текст]" custT="1"/>
      <dgm:spPr>
        <a:scene3d>
          <a:camera prst="isometricOffAxis1Right"/>
          <a:lightRig rig="threePt" dir="t"/>
        </a:scene3d>
      </dgm:spPr>
      <dgm:t>
        <a:bodyPr vert="vert270"/>
        <a:lstStyle/>
        <a:p>
          <a:r>
            <a:rPr lang="ru-RU" sz="2000" dirty="0" smtClean="0">
              <a:solidFill>
                <a:schemeClr val="bg1"/>
              </a:solidFill>
              <a:latin typeface="Cambria" pitchFamily="18" charset="0"/>
            </a:rPr>
            <a:t>ПРОГРАММА (</a:t>
          </a:r>
          <a:r>
            <a:rPr lang="ru-RU" sz="2000" dirty="0" smtClean="0">
              <a:solidFill>
                <a:schemeClr val="tx1"/>
              </a:solidFill>
              <a:latin typeface="Cambria" pitchFamily="18" charset="0"/>
            </a:rPr>
            <a:t>Ст.4</a:t>
          </a:r>
          <a:r>
            <a:rPr lang="ru-RU" sz="2000" dirty="0" smtClean="0">
              <a:solidFill>
                <a:schemeClr val="bg1"/>
              </a:solidFill>
              <a:latin typeface="Cambria" pitchFamily="18" charset="0"/>
            </a:rPr>
            <a:t>)</a:t>
          </a:r>
        </a:p>
        <a:p>
          <a:r>
            <a:rPr lang="ru-RU" sz="2000" dirty="0" smtClean="0">
              <a:latin typeface="Cambria" pitchFamily="18" charset="0"/>
            </a:rPr>
            <a:t> </a:t>
          </a:r>
        </a:p>
        <a:p>
          <a:r>
            <a:rPr lang="ru-RU" sz="2000" dirty="0" smtClean="0">
              <a:latin typeface="Cambria" pitchFamily="18" charset="0"/>
            </a:rPr>
            <a:t>СРЕДНЕРСОЧНАЯ</a:t>
          </a:r>
          <a:endParaRPr lang="ru-RU" sz="2000" dirty="0">
            <a:latin typeface="Cambria" pitchFamily="18" charset="0"/>
          </a:endParaRPr>
        </a:p>
      </dgm:t>
    </dgm:pt>
    <dgm:pt modelId="{1BE3F05D-B752-438F-868F-08A358A58A59}" type="sibTrans" cxnId="{D99854B0-DA3F-4442-B8BF-BE094C528BBB}">
      <dgm:prSet/>
      <dgm:spPr/>
      <dgm:t>
        <a:bodyPr/>
        <a:lstStyle/>
        <a:p>
          <a:endParaRPr lang="ru-RU"/>
        </a:p>
      </dgm:t>
    </dgm:pt>
    <dgm:pt modelId="{9B7C398E-31D5-4414-8C21-F1C3132C22E9}" type="parTrans" cxnId="{D99854B0-DA3F-4442-B8BF-BE094C528BBB}">
      <dgm:prSet/>
      <dgm:spPr/>
      <dgm:t>
        <a:bodyPr/>
        <a:lstStyle/>
        <a:p>
          <a:endParaRPr lang="ru-RU"/>
        </a:p>
      </dgm:t>
    </dgm:pt>
    <dgm:pt modelId="{4CD28A9F-5AF1-487F-BA81-038B0823E636}">
      <dgm:prSet phldrT="[Текст]" custT="1"/>
      <dgm:spPr>
        <a:scene3d>
          <a:camera prst="isometricOffAxis1Right"/>
          <a:lightRig rig="threePt" dir="t"/>
        </a:scene3d>
      </dgm:spPr>
      <dgm:t>
        <a:bodyPr vert="vert270"/>
        <a:lstStyle/>
        <a:p>
          <a:r>
            <a:rPr lang="ru-RU" sz="2000" dirty="0" smtClean="0">
              <a:latin typeface="Cambria" pitchFamily="18" charset="0"/>
            </a:rPr>
            <a:t>ГОДОВОЙ </a:t>
          </a:r>
        </a:p>
        <a:p>
          <a:r>
            <a:rPr lang="ru-RU" sz="2000" dirty="0" smtClean="0">
              <a:latin typeface="Cambria" pitchFamily="18" charset="0"/>
            </a:rPr>
            <a:t>ИНДИКАТИВ-</a:t>
          </a:r>
        </a:p>
        <a:p>
          <a:r>
            <a:rPr lang="ru-RU" sz="2000" dirty="0" smtClean="0">
              <a:latin typeface="Cambria" pitchFamily="18" charset="0"/>
            </a:rPr>
            <a:t>НЫЙ    ПЛАН </a:t>
          </a:r>
          <a:r>
            <a:rPr lang="ru-RU" sz="2000" dirty="0" smtClean="0">
              <a:solidFill>
                <a:schemeClr val="tx1"/>
              </a:solidFill>
              <a:latin typeface="Cambria" pitchFamily="18" charset="0"/>
            </a:rPr>
            <a:t>(Ст.5</a:t>
          </a:r>
          <a:r>
            <a:rPr lang="ru-RU" sz="2000" dirty="0" smtClean="0">
              <a:latin typeface="Cambria" pitchFamily="18" charset="0"/>
            </a:rPr>
            <a:t>)</a:t>
          </a:r>
          <a:endParaRPr lang="ru-RU" sz="2000" dirty="0">
            <a:latin typeface="Cambria" pitchFamily="18" charset="0"/>
          </a:endParaRPr>
        </a:p>
      </dgm:t>
    </dgm:pt>
    <dgm:pt modelId="{0C3E2332-071D-41A3-9302-8C201C8B3D33}" type="sibTrans" cxnId="{548B87F9-A03A-4D53-93B8-1501F7907B69}">
      <dgm:prSet/>
      <dgm:spPr/>
      <dgm:t>
        <a:bodyPr/>
        <a:lstStyle/>
        <a:p>
          <a:endParaRPr lang="ru-RU"/>
        </a:p>
      </dgm:t>
    </dgm:pt>
    <dgm:pt modelId="{B6742DEE-3BB6-4B0B-BA57-5D2B26DB97A2}" type="parTrans" cxnId="{548B87F9-A03A-4D53-93B8-1501F7907B69}">
      <dgm:prSet/>
      <dgm:spPr/>
      <dgm:t>
        <a:bodyPr/>
        <a:lstStyle/>
        <a:p>
          <a:endParaRPr lang="ru-RU"/>
        </a:p>
      </dgm:t>
    </dgm:pt>
    <dgm:pt modelId="{F709F4AD-DD08-4067-B5E8-A09BBD9FD49D}">
      <dgm:prSet phldrT="[Текст]" custT="1"/>
      <dgm:spPr>
        <a:scene3d>
          <a:camera prst="isometricOffAxis1Right"/>
          <a:lightRig rig="threePt" dir="t"/>
        </a:scene3d>
      </dgm:spPr>
      <dgm:t>
        <a:bodyPr vert="vert270"/>
        <a:lstStyle/>
        <a:p>
          <a:r>
            <a:rPr lang="ru-RU" sz="2000" dirty="0" smtClean="0">
              <a:latin typeface="Cambria" pitchFamily="18" charset="0"/>
            </a:rPr>
            <a:t>КОНЦЕПЦИЯ</a:t>
          </a:r>
        </a:p>
        <a:p>
          <a:r>
            <a:rPr lang="ru-RU" sz="2000" dirty="0" smtClean="0">
              <a:latin typeface="Cambria" pitchFamily="18" charset="0"/>
            </a:rPr>
            <a:t> (</a:t>
          </a:r>
          <a:r>
            <a:rPr lang="ru-RU" sz="2000" dirty="0" smtClean="0">
              <a:solidFill>
                <a:schemeClr val="tx1"/>
              </a:solidFill>
              <a:latin typeface="Cambria" pitchFamily="18" charset="0"/>
            </a:rPr>
            <a:t>Ст.2</a:t>
          </a:r>
          <a:r>
            <a:rPr lang="ru-RU" sz="2000" dirty="0" smtClean="0">
              <a:latin typeface="Cambria" pitchFamily="18" charset="0"/>
            </a:rPr>
            <a:t>)</a:t>
          </a:r>
        </a:p>
      </dgm:t>
    </dgm:pt>
    <dgm:pt modelId="{6A7DAB4A-6C1A-42CE-94E2-A12920CB885C}" type="sibTrans" cxnId="{1340E21D-3C74-4528-8107-DA0BB6BEEBDF}">
      <dgm:prSet/>
      <dgm:spPr/>
      <dgm:t>
        <a:bodyPr/>
        <a:lstStyle/>
        <a:p>
          <a:endParaRPr lang="ru-RU"/>
        </a:p>
      </dgm:t>
    </dgm:pt>
    <dgm:pt modelId="{83D501C4-98EE-4BA1-B8D0-59088DC83031}" type="parTrans" cxnId="{1340E21D-3C74-4528-8107-DA0BB6BEEBDF}">
      <dgm:prSet/>
      <dgm:spPr/>
      <dgm:t>
        <a:bodyPr/>
        <a:lstStyle/>
        <a:p>
          <a:endParaRPr lang="ru-RU"/>
        </a:p>
      </dgm:t>
    </dgm:pt>
    <dgm:pt modelId="{42F41B34-F9F6-44A6-83C1-765ABDEB721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pPr algn="ctr"/>
          <a:r>
            <a:rPr lang="ru-RU" sz="2400" b="1" dirty="0" smtClean="0">
              <a:solidFill>
                <a:schemeClr val="accent6">
                  <a:lumMod val="50000"/>
                </a:schemeClr>
              </a:solidFill>
              <a:latin typeface="Cambria" pitchFamily="18" charset="0"/>
            </a:rPr>
            <a:t>СИСТЕМА  ГОСУДАРСТВЕННОГО  ПЛАНИРОВАНИЯ</a:t>
          </a:r>
          <a:endParaRPr lang="ru-RU" sz="2400" b="1" dirty="0">
            <a:solidFill>
              <a:schemeClr val="accent6">
                <a:lumMod val="50000"/>
              </a:schemeClr>
            </a:solidFill>
            <a:latin typeface="Cambria" pitchFamily="18" charset="0"/>
          </a:endParaRPr>
        </a:p>
      </dgm:t>
    </dgm:pt>
    <dgm:pt modelId="{B36C0AD7-0E5A-4114-A9F7-82AFCD2D3ACA}" type="sibTrans" cxnId="{A0C79CAB-04F5-4330-BA0C-745D84BA8BDB}">
      <dgm:prSet/>
      <dgm:spPr/>
      <dgm:t>
        <a:bodyPr/>
        <a:lstStyle/>
        <a:p>
          <a:endParaRPr lang="ru-RU"/>
        </a:p>
      </dgm:t>
    </dgm:pt>
    <dgm:pt modelId="{57261FA9-723E-41F7-9AFC-F0E50DE1CB41}" type="parTrans" cxnId="{A0C79CAB-04F5-4330-BA0C-745D84BA8BDB}">
      <dgm:prSet/>
      <dgm:spPr/>
      <dgm:t>
        <a:bodyPr/>
        <a:lstStyle/>
        <a:p>
          <a:endParaRPr lang="ru-RU"/>
        </a:p>
      </dgm:t>
    </dgm:pt>
    <dgm:pt modelId="{4965F612-DA81-48D1-A1BF-215ADB0BE7AE}">
      <dgm:prSet phldrT="[Текст]" custScaleX="75939" custScaleY="77051" custLinFactNeighborX="5567" custLinFactNeighborY="191"/>
      <dgm:spPr>
        <a:prstGeom prst="can">
          <a:avLst/>
        </a:prstGeom>
        <a:scene3d>
          <a:camera prst="isometricOffAxis1Right"/>
          <a:lightRig rig="threePt" dir="t"/>
        </a:scene3d>
      </dgm:spPr>
      <dgm:t>
        <a:bodyPr/>
        <a:lstStyle/>
        <a:p>
          <a:endParaRPr lang="ru-RU" dirty="0"/>
        </a:p>
      </dgm:t>
    </dgm:pt>
    <dgm:pt modelId="{71E8AE96-2665-4F54-B5A1-45E82DB01834}" type="parTrans" cxnId="{64266423-9641-4D85-A9E0-C79D4167F97F}">
      <dgm:prSet/>
      <dgm:spPr/>
      <dgm:t>
        <a:bodyPr/>
        <a:lstStyle/>
        <a:p>
          <a:endParaRPr lang="ru-RU"/>
        </a:p>
      </dgm:t>
    </dgm:pt>
    <dgm:pt modelId="{FBDAE5C2-3CE9-4394-8844-AEE8CE90DEB2}" type="sibTrans" cxnId="{64266423-9641-4D85-A9E0-C79D4167F97F}">
      <dgm:prSet/>
      <dgm:spPr/>
      <dgm:t>
        <a:bodyPr/>
        <a:lstStyle/>
        <a:p>
          <a:endParaRPr lang="ru-RU"/>
        </a:p>
      </dgm:t>
    </dgm:pt>
    <dgm:pt modelId="{006391F6-44B2-407A-BA5F-FDAFEF27E121}" type="pres">
      <dgm:prSet presAssocID="{3780408F-7628-4236-805E-0DA39F07A51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C53523-CF7E-4F32-A350-8F471431DE7E}" type="pres">
      <dgm:prSet presAssocID="{42F41B34-F9F6-44A6-83C1-765ABDEB721F}" presName="roof" presStyleLbl="dkBgShp" presStyleIdx="0" presStyleCnt="2" custLinFactNeighborX="-6723" custLinFactNeighborY="4016"/>
      <dgm:spPr>
        <a:prstGeom prst="wave">
          <a:avLst/>
        </a:prstGeom>
      </dgm:spPr>
      <dgm:t>
        <a:bodyPr/>
        <a:lstStyle/>
        <a:p>
          <a:endParaRPr lang="ru-RU"/>
        </a:p>
      </dgm:t>
    </dgm:pt>
    <dgm:pt modelId="{E6139F36-5853-48FC-B27D-6CB5BC4BE838}" type="pres">
      <dgm:prSet presAssocID="{42F41B34-F9F6-44A6-83C1-765ABDEB721F}" presName="pillars" presStyleCnt="0"/>
      <dgm:spPr/>
    </dgm:pt>
    <dgm:pt modelId="{E7F12DCC-E29E-4F2E-BDA7-D87F7A36BB3D}" type="pres">
      <dgm:prSet presAssocID="{42F41B34-F9F6-44A6-83C1-765ABDEB721F}" presName="pillar1" presStyleLbl="node1" presStyleIdx="0" presStyleCnt="4" custScaleX="75939" custScaleY="84700" custLinFactNeighborX="5567" custLinFactNeighborY="-18933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ru-RU"/>
        </a:p>
      </dgm:t>
    </dgm:pt>
    <dgm:pt modelId="{7623C69B-306F-4127-908E-265B064E60C6}" type="pres">
      <dgm:prSet presAssocID="{B627E5DE-1E55-486F-BFD7-F13309966CA2}" presName="pillarX" presStyleLbl="node1" presStyleIdx="1" presStyleCnt="4" custScaleX="69258" custScaleY="79978" custLinFactNeighborX="2208" custLinFactNeighborY="-20951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ru-RU"/>
        </a:p>
      </dgm:t>
    </dgm:pt>
    <dgm:pt modelId="{D97DB2DE-80D0-4C15-9474-72D82EA9BA48}" type="pres">
      <dgm:prSet presAssocID="{6CB1649C-AEE0-4C22-B83E-AB0805B8D0E0}" presName="pillarX" presStyleLbl="node1" presStyleIdx="2" presStyleCnt="4" custScaleX="72663" custScaleY="84215" custLinFactNeighborX="3354" custLinFactNeighborY="-19176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ru-RU"/>
        </a:p>
      </dgm:t>
    </dgm:pt>
    <dgm:pt modelId="{3FB4DFBC-0B81-421E-9948-DE0AA74BC4A1}" type="pres">
      <dgm:prSet presAssocID="{4CD28A9F-5AF1-487F-BA81-038B0823E636}" presName="pillarX" presStyleLbl="node1" presStyleIdx="3" presStyleCnt="4" custScaleX="76205" custScaleY="80391" custLinFactNeighborX="3795" custLinFactNeighborY="-1917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ru-RU"/>
        </a:p>
      </dgm:t>
    </dgm:pt>
    <dgm:pt modelId="{11174506-7158-4EFC-9E85-A2AB63887358}" type="pres">
      <dgm:prSet presAssocID="{42F41B34-F9F6-44A6-83C1-765ABDEB721F}" presName="base" presStyleLbl="dkBgShp" presStyleIdx="1" presStyleCnt="2"/>
      <dgm:spPr/>
    </dgm:pt>
  </dgm:ptLst>
  <dgm:cxnLst>
    <dgm:cxn modelId="{ABF56F43-26E4-4AE7-96DE-7F5018379AC5}" type="presOf" srcId="{B627E5DE-1E55-486F-BFD7-F13309966CA2}" destId="{7623C69B-306F-4127-908E-265B064E60C6}" srcOrd="0" destOrd="0" presId="urn:microsoft.com/office/officeart/2005/8/layout/hList3"/>
    <dgm:cxn modelId="{1340E21D-3C74-4528-8107-DA0BB6BEEBDF}" srcId="{42F41B34-F9F6-44A6-83C1-765ABDEB721F}" destId="{F709F4AD-DD08-4067-B5E8-A09BBD9FD49D}" srcOrd="0" destOrd="0" parTransId="{83D501C4-98EE-4BA1-B8D0-59088DC83031}" sibTransId="{6A7DAB4A-6C1A-42CE-94E2-A12920CB885C}"/>
    <dgm:cxn modelId="{AB0694FE-EDE6-494E-A58E-C11B06EBD1A6}" type="presOf" srcId="{4CD28A9F-5AF1-487F-BA81-038B0823E636}" destId="{3FB4DFBC-0B81-421E-9948-DE0AA74BC4A1}" srcOrd="0" destOrd="0" presId="urn:microsoft.com/office/officeart/2005/8/layout/hList3"/>
    <dgm:cxn modelId="{548B87F9-A03A-4D53-93B8-1501F7907B69}" srcId="{42F41B34-F9F6-44A6-83C1-765ABDEB721F}" destId="{4CD28A9F-5AF1-487F-BA81-038B0823E636}" srcOrd="3" destOrd="0" parTransId="{B6742DEE-3BB6-4B0B-BA57-5D2B26DB97A2}" sibTransId="{0C3E2332-071D-41A3-9302-8C201C8B3D33}"/>
    <dgm:cxn modelId="{A0C79CAB-04F5-4330-BA0C-745D84BA8BDB}" srcId="{3780408F-7628-4236-805E-0DA39F07A51E}" destId="{42F41B34-F9F6-44A6-83C1-765ABDEB721F}" srcOrd="0" destOrd="0" parTransId="{57261FA9-723E-41F7-9AFC-F0E50DE1CB41}" sibTransId="{B36C0AD7-0E5A-4114-A9F7-82AFCD2D3ACA}"/>
    <dgm:cxn modelId="{E128722D-B48A-412A-BF85-5143544774C4}" type="presOf" srcId="{3780408F-7628-4236-805E-0DA39F07A51E}" destId="{006391F6-44B2-407A-BA5F-FDAFEF27E121}" srcOrd="0" destOrd="0" presId="urn:microsoft.com/office/officeart/2005/8/layout/hList3"/>
    <dgm:cxn modelId="{DAB209E5-1900-4168-A42E-F87A50C5F3F5}" type="presOf" srcId="{6CB1649C-AEE0-4C22-B83E-AB0805B8D0E0}" destId="{D97DB2DE-80D0-4C15-9474-72D82EA9BA48}" srcOrd="0" destOrd="0" presId="urn:microsoft.com/office/officeart/2005/8/layout/hList3"/>
    <dgm:cxn modelId="{CB7EEB22-43AA-4576-893E-643C06C66D3D}" srcId="{42F41B34-F9F6-44A6-83C1-765ABDEB721F}" destId="{B627E5DE-1E55-486F-BFD7-F13309966CA2}" srcOrd="1" destOrd="0" parTransId="{DC25F329-0CEC-453F-AC98-1E246A72A3FE}" sibTransId="{C6438CB4-8F80-459C-9FBE-D068FE082071}"/>
    <dgm:cxn modelId="{DF5F7147-DA0F-480B-95E3-6953E75A8002}" type="presOf" srcId="{42F41B34-F9F6-44A6-83C1-765ABDEB721F}" destId="{8EC53523-CF7E-4F32-A350-8F471431DE7E}" srcOrd="0" destOrd="0" presId="urn:microsoft.com/office/officeart/2005/8/layout/hList3"/>
    <dgm:cxn modelId="{D99854B0-DA3F-4442-B8BF-BE094C528BBB}" srcId="{42F41B34-F9F6-44A6-83C1-765ABDEB721F}" destId="{6CB1649C-AEE0-4C22-B83E-AB0805B8D0E0}" srcOrd="2" destOrd="0" parTransId="{9B7C398E-31D5-4414-8C21-F1C3132C22E9}" sibTransId="{1BE3F05D-B752-438F-868F-08A358A58A59}"/>
    <dgm:cxn modelId="{64266423-9641-4D85-A9E0-C79D4167F97F}" srcId="{3780408F-7628-4236-805E-0DA39F07A51E}" destId="{4965F612-DA81-48D1-A1BF-215ADB0BE7AE}" srcOrd="1" destOrd="0" parTransId="{71E8AE96-2665-4F54-B5A1-45E82DB01834}" sibTransId="{FBDAE5C2-3CE9-4394-8844-AEE8CE90DEB2}"/>
    <dgm:cxn modelId="{2346D582-8F85-4A61-9BD4-CA75AD128E9B}" type="presOf" srcId="{F709F4AD-DD08-4067-B5E8-A09BBD9FD49D}" destId="{E7F12DCC-E29E-4F2E-BDA7-D87F7A36BB3D}" srcOrd="0" destOrd="0" presId="urn:microsoft.com/office/officeart/2005/8/layout/hList3"/>
    <dgm:cxn modelId="{4CB83F20-0C1C-4C06-A8C2-DDC6823D2F28}" type="presParOf" srcId="{006391F6-44B2-407A-BA5F-FDAFEF27E121}" destId="{8EC53523-CF7E-4F32-A350-8F471431DE7E}" srcOrd="0" destOrd="0" presId="urn:microsoft.com/office/officeart/2005/8/layout/hList3"/>
    <dgm:cxn modelId="{21680B89-E479-471D-848E-293F126BC493}" type="presParOf" srcId="{006391F6-44B2-407A-BA5F-FDAFEF27E121}" destId="{E6139F36-5853-48FC-B27D-6CB5BC4BE838}" srcOrd="1" destOrd="0" presId="urn:microsoft.com/office/officeart/2005/8/layout/hList3"/>
    <dgm:cxn modelId="{8A37DB21-8AD9-4554-8280-E072282E1981}" type="presParOf" srcId="{E6139F36-5853-48FC-B27D-6CB5BC4BE838}" destId="{E7F12DCC-E29E-4F2E-BDA7-D87F7A36BB3D}" srcOrd="0" destOrd="0" presId="urn:microsoft.com/office/officeart/2005/8/layout/hList3"/>
    <dgm:cxn modelId="{36337C18-3B4F-4C86-9A47-5031DE09375E}" type="presParOf" srcId="{E6139F36-5853-48FC-B27D-6CB5BC4BE838}" destId="{7623C69B-306F-4127-908E-265B064E60C6}" srcOrd="1" destOrd="0" presId="urn:microsoft.com/office/officeart/2005/8/layout/hList3"/>
    <dgm:cxn modelId="{FF7A9899-DE30-4303-8B1C-E212BCA4B201}" type="presParOf" srcId="{E6139F36-5853-48FC-B27D-6CB5BC4BE838}" destId="{D97DB2DE-80D0-4C15-9474-72D82EA9BA48}" srcOrd="2" destOrd="0" presId="urn:microsoft.com/office/officeart/2005/8/layout/hList3"/>
    <dgm:cxn modelId="{5475E991-20C8-48F0-AFA8-05E9FB1F1E6B}" type="presParOf" srcId="{E6139F36-5853-48FC-B27D-6CB5BC4BE838}" destId="{3FB4DFBC-0B81-421E-9948-DE0AA74BC4A1}" srcOrd="3" destOrd="0" presId="urn:microsoft.com/office/officeart/2005/8/layout/hList3"/>
    <dgm:cxn modelId="{E15D3BF9-284C-46C4-8112-381A13C76426}" type="presParOf" srcId="{006391F6-44B2-407A-BA5F-FDAFEF27E121}" destId="{11174506-7158-4EFC-9E85-A2AB63887358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40C2C-A67B-42F8-ABEC-67EF58D0629D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D1061-1066-48C8-B859-2024DAA6E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2546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71546"/>
            <a:ext cx="9001156" cy="128588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ЦЕНТР СОЦИАЛЬНО-ЭКОНОМИЧЕСКИХ  ИССЛЕДОВАНИЙ</a:t>
            </a:r>
          </a:p>
          <a:p>
            <a:pPr algn="ctr"/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КОНГРЕСС  НАРОДА  АБХАЗИИ </a:t>
            </a:r>
          </a:p>
          <a:p>
            <a:endParaRPr lang="ru-RU" dirty="0"/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28596" y="2714620"/>
            <a:ext cx="81439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«</a:t>
            </a:r>
            <a:r>
              <a:rPr lang="ru-RU" sz="3600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ЭКОНОМИКА  АБХАЗИИ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В  КОНТЕКСТЕ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НАЦИОНАЛЬНОЙ БЕЗОПАСНОСТИ»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40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28</a:t>
            </a:r>
            <a:r>
              <a:rPr kumimoji="0" lang="ru-RU" sz="40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ноября 2022 г.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smtClean="0"/>
              <a:t>Доходы РБ РА за 2021-2023 гг., млрд. руб.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71528"/>
            <a:ext cx="8229600" cy="24186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Структура расходов по статьям финансирования РБ РА за 2021-2023 гг., %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 </a:t>
            </a:r>
            <a:r>
              <a:rPr lang="ru-RU" sz="2800" b="1" dirty="0" smtClean="0"/>
              <a:t> Структура расходов по направлениям финансирования РБ РА 2021-2023 гг., %</a:t>
            </a: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xmlns="" val="574379623"/>
              </p:ext>
            </p:extLst>
          </p:nvPr>
        </p:nvGraphicFramePr>
        <p:xfrm>
          <a:off x="107504" y="188640"/>
          <a:ext cx="856895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2131503" y="3095101"/>
            <a:ext cx="504056" cy="576064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6329791" y="3087489"/>
            <a:ext cx="504056" cy="545953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149442" y="3020319"/>
            <a:ext cx="504056" cy="613123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8316416" y="954439"/>
            <a:ext cx="72008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6325611"/>
            <a:ext cx="152400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566181" y="6282790"/>
            <a:ext cx="8141096" cy="5752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акон РА «О прогнозировании и программах социально-экономического развития Абхазии» от 2000 г.</a:t>
            </a:r>
          </a:p>
          <a:p>
            <a:pPr algn="just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носка со стрелкой вверх 1"/>
          <p:cNvSpPr/>
          <p:nvPr/>
        </p:nvSpPr>
        <p:spPr>
          <a:xfrm>
            <a:off x="467544" y="4339952"/>
            <a:ext cx="1872208" cy="1321296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Утверждена УП 2005 г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Выноска со стрелкой вверх 9"/>
          <p:cNvSpPr/>
          <p:nvPr/>
        </p:nvSpPr>
        <p:spPr>
          <a:xfrm>
            <a:off x="2629752" y="4324420"/>
            <a:ext cx="1762227" cy="1336828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Утверждена УП 2016 г.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8" name="Выноска со стрелкой вверх 17"/>
          <p:cNvSpPr/>
          <p:nvPr/>
        </p:nvSpPr>
        <p:spPr>
          <a:xfrm>
            <a:off x="4572001" y="4324420"/>
            <a:ext cx="1860866" cy="1336828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Cambria" pitchFamily="18" charset="0"/>
              </a:rPr>
              <a:t>Не  был разработан </a:t>
            </a:r>
          </a:p>
          <a:p>
            <a:pPr algn="ctr"/>
            <a:r>
              <a:rPr lang="ru-RU" sz="1600" dirty="0" smtClean="0">
                <a:solidFill>
                  <a:srgbClr val="FF0000"/>
                </a:solidFill>
                <a:latin typeface="Cambria" pitchFamily="18" charset="0"/>
              </a:rPr>
              <a:t>до 2021 г.</a:t>
            </a:r>
            <a:endParaRPr lang="ru-RU" sz="16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9" name="Выноска со стрелкой вверх 18"/>
          <p:cNvSpPr/>
          <p:nvPr/>
        </p:nvSpPr>
        <p:spPr>
          <a:xfrm>
            <a:off x="6804248" y="4324420"/>
            <a:ext cx="1860866" cy="1336828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Разрабатывается КМ РА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ежегодно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4317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001156" cy="6429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Изменение (прирост) показателей  за 2014-2017 гг. и 2018-2021 гг.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1142985"/>
          <a:ext cx="9001155" cy="5435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915"/>
                <a:gridCol w="1428760"/>
                <a:gridCol w="1714480"/>
              </a:tblGrid>
              <a:tr h="4730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2014-2017 гг.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2018-2021 гг.</a:t>
                      </a:r>
                      <a:endParaRPr lang="ru-RU" dirty="0"/>
                    </a:p>
                  </a:txBody>
                  <a:tcPr/>
                </a:tc>
              </a:tr>
              <a:tr h="53300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Численность занятых, чел.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+1732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- 3223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998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ВВП, млрд. руб.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+2,84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+5,88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17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ВВП, млн. долларов</a:t>
                      </a:r>
                      <a:r>
                        <a:rPr lang="ru-RU" sz="2000" baseline="0" dirty="0" smtClean="0"/>
                        <a:t> США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ru-RU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197,0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+4,8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466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Среднемесячная</a:t>
                      </a:r>
                      <a:r>
                        <a:rPr lang="ru-RU" sz="2000" baseline="0" dirty="0" smtClean="0"/>
                        <a:t> зарплата, руб.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+420,9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+3</a:t>
                      </a:r>
                      <a:r>
                        <a:rPr lang="ru-RU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420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7223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Объем розничного товарооборота по официально учтенным предприятиям, млрд.руб.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+2,44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+1,4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570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Объем выполненных подрядных работ, млн.руб.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- 930,0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- 410,0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0505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ВТО, млрд. руб., </a:t>
                      </a:r>
                    </a:p>
                    <a:p>
                      <a:r>
                        <a:rPr lang="ru-RU" sz="2000" dirty="0" smtClean="0"/>
                        <a:t>в том числе:</a:t>
                      </a:r>
                      <a:r>
                        <a:rPr lang="ru-RU" sz="2000" baseline="0" dirty="0" smtClean="0"/>
                        <a:t>   </a:t>
                      </a:r>
                      <a:r>
                        <a:rPr lang="ru-RU" sz="2000" dirty="0" smtClean="0"/>
                        <a:t>экспорт</a:t>
                      </a:r>
                    </a:p>
                    <a:p>
                      <a:pPr algn="l"/>
                      <a:r>
                        <a:rPr lang="ru-RU" sz="2000" dirty="0" smtClean="0"/>
                        <a:t>                         импорт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+1,5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+1,46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+0,68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+12,32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+0,84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+11,34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17273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Таможенные платежи, млн. руб.</a:t>
                      </a:r>
                    </a:p>
                    <a:p>
                      <a:pPr algn="l"/>
                      <a:r>
                        <a:rPr lang="ru-RU" sz="2000" dirty="0" smtClean="0"/>
                        <a:t>Доля </a:t>
                      </a:r>
                      <a:r>
                        <a:rPr lang="ru-RU" sz="1800" dirty="0" smtClean="0"/>
                        <a:t>∆</a:t>
                      </a:r>
                      <a:r>
                        <a:rPr lang="ru-RU" sz="2000" dirty="0" smtClean="0"/>
                        <a:t> Таможенных платежей в </a:t>
                      </a:r>
                      <a:r>
                        <a:rPr lang="ru-RU" sz="1800" dirty="0" smtClean="0"/>
                        <a:t>∆</a:t>
                      </a:r>
                      <a:r>
                        <a:rPr lang="ru-RU" sz="2000" dirty="0" smtClean="0"/>
                        <a:t> ВТО, %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761,0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50,7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980,0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7,9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395536" y="116632"/>
            <a:ext cx="8424936" cy="10801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itchFamily="2" charset="2"/>
              <a:buChar char="Ø"/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социально-экономического развития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Послание Президента РА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социально-экономического развития (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Стратегия)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Ст.4п.3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4782" y="1537964"/>
            <a:ext cx="8424936" cy="7389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1412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СОЦИАЛЬНО-ЭКОНОМИЧЕСКОГО РАЗВИТИЯ РА (СРЕДНЕСРОЧНАЯ)</a:t>
            </a:r>
          </a:p>
          <a:p>
            <a:pPr algn="just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4175956" y="1196752"/>
            <a:ext cx="864096" cy="35918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1540" y="2600481"/>
            <a:ext cx="8388932" cy="347172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МАКРОЭКОНОМИ-ЧЕСКАЯ ПОЛИТИКА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АГРАРНАЯ ПОЛИТИКА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ИНВЕСТИЦИОННАЯ и СТРУКТУРНАЯ ПОЛИТИКА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 В ОБЛАСТИ ПРОМЫШЛЕННОСТИ, ЭЛЕКТРОЭНЕРГЕТИКИ, ТРАНСПОРТА И СВЯЗИ 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КУРОРТНОЙ СФЕРЫ И ТУРИЗМА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ПОЛИТИКА 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ЭКОНОМИЧЕСКАЯ ПОЛИТИКА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ВНЕШНЕЭКОНОМИ-ЧЕСКАЯ  ПОЛИТИКА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ГОСУДАРСТВЕННОГО СЕКТОРА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(Ст.4.п.5)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161337" y="2276873"/>
            <a:ext cx="864096" cy="31429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474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163279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Структура государственной программы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«Социально-экономическое развитие Республики Абхазия на 2022-2025 гг.»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1571613"/>
          <a:ext cx="8858310" cy="5166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  <a:gridCol w="3500462"/>
                <a:gridCol w="3357585"/>
              </a:tblGrid>
              <a:tr h="357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Разделы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Подразделы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Приложения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8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1.Паспорт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2.Общее положение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3.Целевые показатели направления   социально-экономического развития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Текущее состояние экономики. Проблемы социально-экономического развития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Бюджет; Банковский сектор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Статистика; Промышленность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Сельское хозяйство; Туризм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МСП; Внешняя торговля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Инвестиционная политика; Налоги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Информационные технологии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Транспортная инфраструктура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Социальная сфера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Приоритетные направления  развития рынка труда;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Занятость;  Образование; Здравоохранение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ЖКХ; Электроэнергетика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1.Формирование общего социального и экономического пространства между Абхазией и Россией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2.Целевые показатели программы на 2022-2025 гг.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3.Перечень мероприятий по направлениям социально-экономического развития Абхазии на 2022-2025 гг.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4.Перечень инвестиционных проектов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5.Перечень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инвестпроектов</a:t>
                      </a: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 целью  устранения инфраструктурных ограничений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6.Финансовое обеспечение программы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Ожидаемые результаты от реализации программы к 2025 г. по сравнению с 2021 г.:</a:t>
            </a:r>
            <a:b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Увеличение поступлений собственных доходов бюджета – 48%;</a:t>
            </a:r>
          </a:p>
          <a:p>
            <a:pPr lvl="0">
              <a:buFont typeface="Wingdings" pitchFamily="2" charset="2"/>
              <a:buChar char="v"/>
            </a:pP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Рост номинального ВВП – 18%;</a:t>
            </a:r>
          </a:p>
          <a:p>
            <a:pPr lvl="0">
              <a:buFont typeface="Wingdings" pitchFamily="2" charset="2"/>
              <a:buChar char="v"/>
            </a:pP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Рост среднемесячной номинальной заработной платы – 80%;</a:t>
            </a:r>
          </a:p>
          <a:p>
            <a:pPr lvl="0">
              <a:buNone/>
            </a:pP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Создание новых рабочих мест – 1500 чел.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Слабые стороны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Отсутствие целевых параметров демографического развития Абхазии;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обозначены механизмы реформирования органов власти и управления, а также меры противодействия коррупции и теневой экономике;</a:t>
            </a:r>
          </a:p>
          <a:p>
            <a:pPr lvl="0">
              <a:buFont typeface="Wingdings" pitchFamily="2" charset="2"/>
              <a:buChar char="Ø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выделены конкретных мер по реализации задач повышения социальных стандартов и развития государственного сектора;</a:t>
            </a:r>
          </a:p>
          <a:p>
            <a:pPr lvl="0">
              <a:buFont typeface="Wingdings" pitchFamily="2" charset="2"/>
              <a:buChar char="Ø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Отсутствуют разделы структурной, региональной и экологической политики; </a:t>
            </a:r>
          </a:p>
          <a:p>
            <a:pPr lvl="0"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Объем финансирования программы за 2022-2025 гг. за счет собственных средств составляет  3,96 млрд. руб. или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12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,8%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Сравнение Прогнозов  на 2025 г.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5974"/>
                <a:gridCol w="2286016"/>
                <a:gridCol w="2000264"/>
                <a:gridCol w="1757346"/>
              </a:tblGrid>
              <a:tr h="1324214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В Стратегии по инерционному сценарию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Отклонение 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</a:tr>
              <a:tr h="1342241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Собственные доходы бюджета,</a:t>
                      </a:r>
                    </a:p>
                    <a:p>
                      <a:pPr algn="just"/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млрд.руб.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/>
                        <a:t> - </a:t>
                      </a:r>
                      <a:r>
                        <a:rPr lang="ru-RU" dirty="0" smtClean="0"/>
                        <a:t>1,12</a:t>
                      </a:r>
                      <a:endParaRPr lang="ru-RU" dirty="0"/>
                    </a:p>
                  </a:txBody>
                  <a:tcPr/>
                </a:tc>
              </a:tr>
              <a:tr h="777649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ВВП, млрд.руб.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43,66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52,94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9,28</a:t>
                      </a:r>
                      <a:endParaRPr lang="ru-RU" dirty="0"/>
                    </a:p>
                  </a:txBody>
                  <a:tcPr/>
                </a:tc>
              </a:tr>
              <a:tr h="134224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Среднемесячная зарплата, руб.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27092,3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22301,5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+4</a:t>
                      </a:r>
                      <a:r>
                        <a:rPr lang="ru-RU" baseline="0" dirty="0" smtClean="0"/>
                        <a:t> 790,8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7143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 Индикаторы экономической безопасности Абхазии по сравнению с  пороговыми значениями РФ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" y="1071544"/>
          <a:ext cx="9001127" cy="5429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067"/>
                <a:gridCol w="1500198"/>
                <a:gridCol w="1214446"/>
                <a:gridCol w="1214416"/>
              </a:tblGrid>
              <a:tr h="458497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Предел</a:t>
                      </a:r>
                      <a:r>
                        <a:rPr lang="ru-RU" baseline="0" dirty="0" smtClean="0"/>
                        <a:t> в </a:t>
                      </a:r>
                      <a:r>
                        <a:rPr lang="ru-RU" dirty="0" smtClean="0"/>
                        <a:t>РФ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Данные</a:t>
                      </a:r>
                      <a:r>
                        <a:rPr lang="ru-RU" baseline="0" dirty="0" smtClean="0"/>
                        <a:t> по Абхазии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2018 г.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2021 г.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2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Среднегодовые темпы прироста ВВП, %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менее 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Times New Roman"/>
                        </a:rPr>
                        <a:t>4,8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4,6</a:t>
                      </a:r>
                      <a:endParaRPr lang="ru-RU" sz="2000" dirty="0"/>
                    </a:p>
                  </a:txBody>
                  <a:tcPr/>
                </a:tc>
              </a:tr>
              <a:tr h="7489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Ежегодная доля ВВП, выделяемая на национальную оборону, %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менее 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1,08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dirty="0" smtClean="0"/>
                        <a:t>1,3</a:t>
                      </a:r>
                      <a:endParaRPr lang="ru-RU" sz="2000" dirty="0"/>
                    </a:p>
                  </a:txBody>
                  <a:tcPr/>
                </a:tc>
              </a:tr>
              <a:tr h="7489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Соотношение численности людей пенсионного и трудоспособного возраста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Не более 0,4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Times New Roman"/>
                        </a:rPr>
                        <a:t>0,4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dirty="0" smtClean="0"/>
                        <a:t>0,39</a:t>
                      </a:r>
                      <a:endParaRPr lang="ru-RU" sz="2000" dirty="0"/>
                    </a:p>
                  </a:txBody>
                  <a:tcPr/>
                </a:tc>
              </a:tr>
              <a:tr h="7913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Уставный капитал банков на конец года, % к ВВП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менее 10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1,41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dirty="0" smtClean="0"/>
                        <a:t>1,2</a:t>
                      </a:r>
                      <a:endParaRPr lang="ru-RU" sz="2000" dirty="0"/>
                    </a:p>
                  </a:txBody>
                  <a:tcPr/>
                </a:tc>
              </a:tr>
              <a:tr h="7431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Сальдо (</a:t>
                      </a: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профицит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/дефицит)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государственного  бюджета, % к ВВП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Не менее -3, не более 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mtClean="0">
                          <a:latin typeface="Times New Roman"/>
                          <a:ea typeface="Calibri"/>
                          <a:cs typeface="Times New Roman"/>
                        </a:rPr>
                        <a:t>- 1,25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dirty="0" smtClean="0"/>
                        <a:t>-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4,4</a:t>
                      </a:r>
                      <a:endParaRPr lang="ru-RU" sz="2000" dirty="0"/>
                    </a:p>
                  </a:txBody>
                  <a:tcPr/>
                </a:tc>
              </a:tr>
              <a:tr h="1123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Сальдо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внешнеторгового баланса, % к ВВП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менее -4, не более 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- 41,9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0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dirty="0" smtClean="0"/>
                        <a:t>-63,0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2135</TotalTime>
  <Words>658</Words>
  <Application>Microsoft Office PowerPoint</Application>
  <PresentationFormat>Экран (4:3)</PresentationFormat>
  <Paragraphs>195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Слайд 1</vt:lpstr>
      <vt:lpstr>Слайд 2</vt:lpstr>
      <vt:lpstr>Изменение (прирост) показателей  за 2014-2017 гг. и 2018-2021 гг.</vt:lpstr>
      <vt:lpstr>Слайд 4</vt:lpstr>
      <vt:lpstr> Структура государственной программы  «Социально-экономическое развитие Республики Абхазия на 2022-2025 гг.»  </vt:lpstr>
      <vt:lpstr>Ожидаемые результаты от реализации программы к 2025 г. по сравнению с 2021 г.: </vt:lpstr>
      <vt:lpstr>Слабые стороны программы</vt:lpstr>
      <vt:lpstr>Сравнение Прогнозов  на 2025 г.</vt:lpstr>
      <vt:lpstr>    Индикаторы экономической безопасности Абхазии по сравнению с  пороговыми значениями РФ</vt:lpstr>
      <vt:lpstr>Доходы РБ РА за 2021-2023 гг., млрд. руб. </vt:lpstr>
      <vt:lpstr>      Структура расходов по статьям финансирования РБ РА за 2021-2023 гг., % </vt:lpstr>
      <vt:lpstr>             Структура расходов по направлениям финансирования РБ РА 2021-2023 гг., %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158</cp:revision>
  <dcterms:created xsi:type="dcterms:W3CDTF">2022-03-31T13:10:02Z</dcterms:created>
  <dcterms:modified xsi:type="dcterms:W3CDTF">2022-11-28T13:21:37Z</dcterms:modified>
</cp:coreProperties>
</file>